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18"/>
  </p:notesMasterIdLst>
  <p:sldIdLst>
    <p:sldId id="280" r:id="rId3"/>
    <p:sldId id="286" r:id="rId4"/>
    <p:sldId id="290" r:id="rId5"/>
    <p:sldId id="294" r:id="rId6"/>
    <p:sldId id="282" r:id="rId7"/>
    <p:sldId id="287" r:id="rId8"/>
    <p:sldId id="285" r:id="rId9"/>
    <p:sldId id="259" r:id="rId10"/>
    <p:sldId id="278" r:id="rId11"/>
    <p:sldId id="283" r:id="rId12"/>
    <p:sldId id="262" r:id="rId13"/>
    <p:sldId id="263" r:id="rId14"/>
    <p:sldId id="265" r:id="rId15"/>
    <p:sldId id="293" r:id="rId16"/>
    <p:sldId id="277" r:id="rId1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011" autoAdjust="0"/>
  </p:normalViewPr>
  <p:slideViewPr>
    <p:cSldViewPr>
      <p:cViewPr>
        <p:scale>
          <a:sx n="90" d="100"/>
          <a:sy n="90" d="100"/>
        </p:scale>
        <p:origin x="-1320" y="-6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FCA697-857E-43FF-9549-B3B93ADF121A}" type="datetimeFigureOut">
              <a:rPr lang="en-US" smtClean="0"/>
              <a:pPr/>
              <a:t>3/2/2015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D319B5-8BD5-47BA-9E86-EEE99786381A}" type="slidenum">
              <a:rPr lang="en-US" smtClean="0"/>
              <a:pPr/>
              <a:t>‹#›</a:t>
            </a:fld>
            <a:endParaRPr lang="en-US"/>
          </a:p>
        </p:txBody>
      </p:sp>
    </p:spTree>
    <p:extLst>
      <p:ext uri="{BB962C8B-B14F-4D97-AF65-F5344CB8AC3E}">
        <p14:creationId xmlns:p14="http://schemas.microsoft.com/office/powerpoint/2010/main" val="2439729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I’m not an expert in this area but I have been doing what</a:t>
            </a:r>
            <a:r>
              <a:rPr lang="en-US" baseline="0" dirty="0" smtClean="0"/>
              <a:t> some consider Flipped Classroom for years.  Most of you probably are </a:t>
            </a:r>
            <a:r>
              <a:rPr lang="en-US" baseline="0" dirty="0" smtClean="0">
                <a:sym typeface="Wingdings" pitchFamily="2" charset="2"/>
              </a:rPr>
              <a:t></a:t>
            </a:r>
          </a:p>
          <a:p>
            <a:endParaRPr lang="en-US" baseline="0" dirty="0" smtClean="0">
              <a:sym typeface="Wingdings" pitchFamily="2" charset="2"/>
            </a:endParaRPr>
          </a:p>
          <a:p>
            <a:r>
              <a:rPr lang="en-US" baseline="0" dirty="0" smtClean="0">
                <a:sym typeface="Wingdings" pitchFamily="2" charset="2"/>
              </a:rPr>
              <a:t>Flipped Classroom is just a coined statement that has many different meanings and really none at all.</a:t>
            </a:r>
          </a:p>
          <a:p>
            <a:endParaRPr lang="en-US" baseline="0" dirty="0" smtClean="0">
              <a:sym typeface="Wingdings" pitchFamily="2" charset="2"/>
            </a:endParaRPr>
          </a:p>
          <a:p>
            <a:r>
              <a:rPr lang="en-US" baseline="0" dirty="0" smtClean="0">
                <a:sym typeface="Wingdings" pitchFamily="2" charset="2"/>
              </a:rPr>
              <a:t>I would like you to go on a journey with me—our journal is to help us become the best educators possibly. And in some cases that may mean we need to throw out what we are doing today in order to change our educational system.</a:t>
            </a:r>
          </a:p>
          <a:p>
            <a:endParaRPr lang="en-US" baseline="0" dirty="0" smtClean="0">
              <a:sym typeface="Wingdings" pitchFamily="2" charset="2"/>
            </a:endParaRPr>
          </a:p>
          <a:p>
            <a:r>
              <a:rPr lang="en-US" baseline="0" dirty="0" smtClean="0">
                <a:sym typeface="Wingdings" pitchFamily="2" charset="2"/>
              </a:rPr>
              <a:t>Example of Power Point</a:t>
            </a:r>
            <a:endParaRPr lang="en-US" dirty="0"/>
          </a:p>
        </p:txBody>
      </p:sp>
      <p:sp>
        <p:nvSpPr>
          <p:cNvPr id="4" name="Slide Number Placeholder 3"/>
          <p:cNvSpPr>
            <a:spLocks noGrp="1"/>
          </p:cNvSpPr>
          <p:nvPr>
            <p:ph type="sldNum" sz="quarter" idx="10"/>
          </p:nvPr>
        </p:nvSpPr>
        <p:spPr/>
        <p:txBody>
          <a:bodyPr/>
          <a:lstStyle/>
          <a:p>
            <a:fld id="{9DD319B5-8BD5-47BA-9E86-EEE99786381A}"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We are here</a:t>
            </a:r>
            <a:r>
              <a:rPr lang="en-US" baseline="0" dirty="0" smtClean="0"/>
              <a:t> to reach all of our students, not just the smart ones. So we need to continuously find venues, often a variety that can reach all different types or students.  This can be extremely </a:t>
            </a:r>
            <a:r>
              <a:rPr lang="en-US" baseline="0" dirty="0" smtClean="0"/>
              <a:t>challenging </a:t>
            </a:r>
            <a:r>
              <a:rPr lang="en-US" baseline="0" dirty="0" smtClean="0"/>
              <a:t>and pushes us, as educators outside of our comfort zone. But it has to be done because education, as we teach it today, is not working.</a:t>
            </a:r>
            <a:endParaRPr lang="en-US" dirty="0"/>
          </a:p>
        </p:txBody>
      </p:sp>
      <p:sp>
        <p:nvSpPr>
          <p:cNvPr id="4" name="Slide Number Placeholder 3"/>
          <p:cNvSpPr>
            <a:spLocks noGrp="1"/>
          </p:cNvSpPr>
          <p:nvPr>
            <p:ph type="sldNum" sz="quarter" idx="10"/>
          </p:nvPr>
        </p:nvSpPr>
        <p:spPr/>
        <p:txBody>
          <a:bodyPr/>
          <a:lstStyle/>
          <a:p>
            <a:fld id="{9DD319B5-8BD5-47BA-9E86-EEE99786381A}"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Flip classrooms are well thought out and use both summative and formative assessment. They take time and commitment</a:t>
            </a:r>
            <a:r>
              <a:rPr lang="en-US" baseline="0" dirty="0" smtClean="0"/>
              <a:t> to do and this method is not a magic bullet to education; teachers still have to passionate and caring about what they are teaching and the students believe they want to help them learn.</a:t>
            </a:r>
          </a:p>
          <a:p>
            <a:endParaRPr lang="en-US" baseline="0" dirty="0" smtClean="0"/>
          </a:p>
          <a:p>
            <a:r>
              <a:rPr lang="en-US" baseline="0" dirty="0" smtClean="0"/>
              <a:t>We need a strong pedagogy that drives out technology—never the other way around!</a:t>
            </a:r>
            <a:endParaRPr lang="en-US" dirty="0"/>
          </a:p>
        </p:txBody>
      </p:sp>
      <p:sp>
        <p:nvSpPr>
          <p:cNvPr id="4" name="Slide Number Placeholder 3"/>
          <p:cNvSpPr>
            <a:spLocks noGrp="1"/>
          </p:cNvSpPr>
          <p:nvPr>
            <p:ph type="sldNum" sz="quarter" idx="10"/>
          </p:nvPr>
        </p:nvSpPr>
        <p:spPr/>
        <p:txBody>
          <a:bodyPr/>
          <a:lstStyle/>
          <a:p>
            <a:fld id="{9DD319B5-8BD5-47BA-9E86-EEE99786381A}"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One of the major</a:t>
            </a:r>
            <a:r>
              <a:rPr lang="en-US" baseline="0" dirty="0" smtClean="0"/>
              <a:t> evidence-based advantages of the use of video is that learners have control over the media with the ability to review parts that are misunderstood, which need further reinforcement, and/or those parts that are of particular interest.</a:t>
            </a:r>
          </a:p>
          <a:p>
            <a:endParaRPr lang="en-US" baseline="0" dirty="0" smtClean="0"/>
          </a:p>
          <a:p>
            <a:r>
              <a:rPr lang="en-US" baseline="0" dirty="0" smtClean="0"/>
              <a:t>Using </a:t>
            </a:r>
            <a:endParaRPr lang="en-US" dirty="0"/>
          </a:p>
        </p:txBody>
      </p:sp>
      <p:sp>
        <p:nvSpPr>
          <p:cNvPr id="4" name="Slide Number Placeholder 3"/>
          <p:cNvSpPr>
            <a:spLocks noGrp="1"/>
          </p:cNvSpPr>
          <p:nvPr>
            <p:ph type="sldNum" sz="quarter" idx="10"/>
          </p:nvPr>
        </p:nvSpPr>
        <p:spPr/>
        <p:txBody>
          <a:bodyPr/>
          <a:lstStyle/>
          <a:p>
            <a:fld id="{9DD319B5-8BD5-47BA-9E86-EEE99786381A}"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Students don’t control what they want</a:t>
            </a:r>
            <a:r>
              <a:rPr lang="en-US" baseline="0" dirty="0" smtClean="0"/>
              <a:t> to learn, they are controlling how they are learning</a:t>
            </a:r>
            <a:endParaRPr lang="en-US" dirty="0" smtClean="0"/>
          </a:p>
          <a:p>
            <a:r>
              <a:rPr lang="en-US" dirty="0" smtClean="0"/>
              <a:t>The Flipped Classroom Model helps to guide</a:t>
            </a:r>
            <a:r>
              <a:rPr lang="en-US" baseline="0" dirty="0" smtClean="0"/>
              <a:t> faculty in that transition.</a:t>
            </a:r>
            <a:endParaRPr lang="en-US" dirty="0"/>
          </a:p>
        </p:txBody>
      </p:sp>
      <p:sp>
        <p:nvSpPr>
          <p:cNvPr id="4" name="Slide Number Placeholder 3"/>
          <p:cNvSpPr>
            <a:spLocks noGrp="1"/>
          </p:cNvSpPr>
          <p:nvPr>
            <p:ph type="sldNum" sz="quarter" idx="10"/>
          </p:nvPr>
        </p:nvSpPr>
        <p:spPr/>
        <p:txBody>
          <a:bodyPr/>
          <a:lstStyle/>
          <a:p>
            <a:fld id="{9DD319B5-8BD5-47BA-9E86-EEE99786381A}"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Games</a:t>
            </a:r>
          </a:p>
          <a:p>
            <a:r>
              <a:rPr lang="en-US" dirty="0" smtClean="0"/>
              <a:t>Group Examinations</a:t>
            </a:r>
          </a:p>
          <a:p>
            <a:r>
              <a:rPr lang="en-US" dirty="0" smtClean="0"/>
              <a:t>I still have one of the highest percentage of students who do not pass my class over other</a:t>
            </a:r>
            <a:r>
              <a:rPr lang="en-US" baseline="0" dirty="0" smtClean="0"/>
              <a:t> nursing classes</a:t>
            </a:r>
          </a:p>
          <a:p>
            <a:endParaRPr lang="en-US" baseline="0" dirty="0" smtClean="0"/>
          </a:p>
          <a:p>
            <a:r>
              <a:rPr lang="en-US" baseline="0" dirty="0" smtClean="0"/>
              <a:t>Video Lectures through </a:t>
            </a:r>
            <a:r>
              <a:rPr lang="en-US" baseline="0" dirty="0" err="1" smtClean="0"/>
              <a:t>camtasia</a:t>
            </a:r>
            <a:r>
              <a:rPr lang="en-US" baseline="0" dirty="0" smtClean="0"/>
              <a:t>, powerpoint with voice over, podcasting</a:t>
            </a:r>
          </a:p>
          <a:p>
            <a:r>
              <a:rPr lang="en-US" baseline="0" dirty="0" smtClean="0"/>
              <a:t>Online Chats, Elluminate, discussion boards</a:t>
            </a:r>
            <a:endParaRPr lang="en-US" dirty="0"/>
          </a:p>
        </p:txBody>
      </p:sp>
      <p:sp>
        <p:nvSpPr>
          <p:cNvPr id="4" name="Slide Number Placeholder 3"/>
          <p:cNvSpPr>
            <a:spLocks noGrp="1"/>
          </p:cNvSpPr>
          <p:nvPr>
            <p:ph type="sldNum" sz="quarter" idx="10"/>
          </p:nvPr>
        </p:nvSpPr>
        <p:spPr/>
        <p:txBody>
          <a:bodyPr/>
          <a:lstStyle/>
          <a:p>
            <a:fld id="{9DD319B5-8BD5-47BA-9E86-EEE99786381A}"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DD319B5-8BD5-47BA-9E86-EEE99786381A}"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3829052"/>
            <a:ext cx="7772400" cy="745331"/>
          </a:xfrm>
        </p:spPr>
        <p:txBody>
          <a:bodyPr anchor="b">
            <a:normAutofit/>
          </a:bodyPr>
          <a:lstStyle>
            <a:lvl1pPr algn="r">
              <a:defRPr sz="3600"/>
            </a:lvl1pPr>
          </a:lstStyle>
          <a:p>
            <a:r>
              <a:rPr lang="en-US" dirty="0" smtClean="0"/>
              <a:t>Click to edit Master title style</a:t>
            </a:r>
            <a:endParaRPr lang="en-US" dirty="0"/>
          </a:p>
        </p:txBody>
      </p:sp>
      <p:sp>
        <p:nvSpPr>
          <p:cNvPr id="3" name="Subtitle 2"/>
          <p:cNvSpPr>
            <a:spLocks noGrp="1"/>
          </p:cNvSpPr>
          <p:nvPr>
            <p:ph type="subTitle" idx="1"/>
          </p:nvPr>
        </p:nvSpPr>
        <p:spPr>
          <a:xfrm>
            <a:off x="2514600" y="4457702"/>
            <a:ext cx="6400800" cy="457200"/>
          </a:xfrm>
        </p:spPr>
        <p:txBody>
          <a:bodyPr>
            <a:normAutofit/>
          </a:bodyPr>
          <a:lstStyle>
            <a:lvl1pPr marL="0" indent="0" algn="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pic>
        <p:nvPicPr>
          <p:cNvPr id="9" name="road_loop2_h264.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cstate="print"/>
          <a:stretch>
            <a:fillRect/>
          </a:stretch>
        </p:blipFill>
        <p:spPr>
          <a:xfrm>
            <a:off x="0" y="114301"/>
            <a:ext cx="9144000" cy="3857625"/>
          </a:xfrm>
          <a:prstGeom prst="rect">
            <a:avLst/>
          </a:prstGeom>
        </p:spPr>
      </p:pic>
      <p:cxnSp>
        <p:nvCxnSpPr>
          <p:cNvPr id="11" name="Straight Connector 10"/>
          <p:cNvCxnSpPr/>
          <p:nvPr userDrawn="1"/>
        </p:nvCxnSpPr>
        <p:spPr>
          <a:xfrm>
            <a:off x="0" y="3971925"/>
            <a:ext cx="9144000" cy="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0" y="114300"/>
            <a:ext cx="9144000" cy="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2985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74"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4600" y="204787"/>
            <a:ext cx="1981200"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495800" y="204789"/>
            <a:ext cx="434340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514600" y="1076327"/>
            <a:ext cx="1981200"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F53A6B-4281-47BE-8AEA-4FD9AF09B735}" type="datetimeFigureOut">
              <a:rPr lang="en-US" smtClean="0"/>
              <a:pPr/>
              <a:t>3/2/2015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17672197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0" y="3483769"/>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3048000" y="342900"/>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3048000" y="390882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F53A6B-4281-47BE-8AEA-4FD9AF09B735}" type="datetimeFigureOut">
              <a:rPr lang="en-US" smtClean="0"/>
              <a:pPr/>
              <a:t>3/2/2015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239539661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115333981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21406628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hree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Content Placeholder 2"/>
          <p:cNvSpPr>
            <a:spLocks noGrp="1"/>
          </p:cNvSpPr>
          <p:nvPr>
            <p:ph sz="half" idx="1"/>
          </p:nvPr>
        </p:nvSpPr>
        <p:spPr>
          <a:xfrm>
            <a:off x="2514602" y="2686051"/>
            <a:ext cx="2057399" cy="1908572"/>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0" name="Content Placeholder 3"/>
          <p:cNvSpPr>
            <a:spLocks noGrp="1"/>
          </p:cNvSpPr>
          <p:nvPr>
            <p:ph sz="half" idx="2"/>
          </p:nvPr>
        </p:nvSpPr>
        <p:spPr>
          <a:xfrm>
            <a:off x="4648202" y="2686051"/>
            <a:ext cx="2057399" cy="1908572"/>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1" name="Content Placeholder 3"/>
          <p:cNvSpPr>
            <a:spLocks noGrp="1"/>
          </p:cNvSpPr>
          <p:nvPr>
            <p:ph sz="half" idx="14"/>
          </p:nvPr>
        </p:nvSpPr>
        <p:spPr>
          <a:xfrm>
            <a:off x="6781802" y="2686051"/>
            <a:ext cx="2057399" cy="1908572"/>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5" name="Content Placeholder 2"/>
          <p:cNvSpPr>
            <a:spLocks noGrp="1"/>
          </p:cNvSpPr>
          <p:nvPr>
            <p:ph sz="half" idx="15"/>
          </p:nvPr>
        </p:nvSpPr>
        <p:spPr>
          <a:xfrm>
            <a:off x="2514602" y="1143000"/>
            <a:ext cx="2057399" cy="148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6" name="Content Placeholder 3"/>
          <p:cNvSpPr>
            <a:spLocks noGrp="1"/>
          </p:cNvSpPr>
          <p:nvPr>
            <p:ph sz="half" idx="16"/>
          </p:nvPr>
        </p:nvSpPr>
        <p:spPr>
          <a:xfrm>
            <a:off x="4648202" y="1143000"/>
            <a:ext cx="2057399" cy="148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7" name="Content Placeholder 3"/>
          <p:cNvSpPr>
            <a:spLocks noGrp="1"/>
          </p:cNvSpPr>
          <p:nvPr>
            <p:ph sz="half" idx="17"/>
          </p:nvPr>
        </p:nvSpPr>
        <p:spPr>
          <a:xfrm>
            <a:off x="6781802" y="1143000"/>
            <a:ext cx="2057399" cy="148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2" name="Title 1"/>
          <p:cNvSpPr>
            <a:spLocks noGrp="1"/>
          </p:cNvSpPr>
          <p:nvPr>
            <p:ph type="title"/>
          </p:nvPr>
        </p:nvSpPr>
        <p:spPr>
          <a:xfrm>
            <a:off x="2514600" y="205978"/>
            <a:ext cx="6324600" cy="536972"/>
          </a:xfrm>
        </p:spPr>
        <p:txBody>
          <a:bodyPr/>
          <a:lstStyle/>
          <a:p>
            <a:r>
              <a:rPr lang="en-US" smtClean="0"/>
              <a:t>Click to edit Master title style</a:t>
            </a:r>
            <a:endParaRPr lang="en-US"/>
          </a:p>
        </p:txBody>
      </p:sp>
    </p:spTree>
    <p:extLst>
      <p:ext uri="{BB962C8B-B14F-4D97-AF65-F5344CB8AC3E}">
        <p14:creationId xmlns:p14="http://schemas.microsoft.com/office/powerpoint/2010/main" val="226894167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4648200" y="971550"/>
            <a:ext cx="4191000" cy="62865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7" name="Text Placeholder 8"/>
          <p:cNvSpPr>
            <a:spLocks noGrp="1"/>
          </p:cNvSpPr>
          <p:nvPr>
            <p:ph type="body" sz="quarter" idx="16"/>
          </p:nvPr>
        </p:nvSpPr>
        <p:spPr>
          <a:xfrm>
            <a:off x="4648200" y="1600200"/>
            <a:ext cx="4191000" cy="62865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8" name="Text Placeholder 8"/>
          <p:cNvSpPr>
            <a:spLocks noGrp="1"/>
          </p:cNvSpPr>
          <p:nvPr>
            <p:ph type="body" sz="quarter" idx="17"/>
          </p:nvPr>
        </p:nvSpPr>
        <p:spPr>
          <a:xfrm>
            <a:off x="4648200" y="2228850"/>
            <a:ext cx="4191000" cy="62865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12" name="Text Placeholder 8"/>
          <p:cNvSpPr>
            <a:spLocks noGrp="1"/>
          </p:cNvSpPr>
          <p:nvPr>
            <p:ph type="body" sz="quarter" idx="18"/>
          </p:nvPr>
        </p:nvSpPr>
        <p:spPr>
          <a:xfrm>
            <a:off x="4648200" y="2857500"/>
            <a:ext cx="4191000" cy="62865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11" name="Title 1"/>
          <p:cNvSpPr>
            <a:spLocks noGrp="1"/>
          </p:cNvSpPr>
          <p:nvPr>
            <p:ph type="title"/>
          </p:nvPr>
        </p:nvSpPr>
        <p:spPr>
          <a:xfrm>
            <a:off x="2514600" y="205978"/>
            <a:ext cx="6324600" cy="536972"/>
          </a:xfrm>
        </p:spPr>
        <p:txBody>
          <a:bodyPr/>
          <a:lstStyle/>
          <a:p>
            <a:r>
              <a:rPr lang="en-US" smtClean="0"/>
              <a:t>Click to edit Master title style</a:t>
            </a:r>
            <a:endParaRPr lang="en-US"/>
          </a:p>
        </p:txBody>
      </p:sp>
    </p:spTree>
    <p:extLst>
      <p:ext uri="{BB962C8B-B14F-4D97-AF65-F5344CB8AC3E}">
        <p14:creationId xmlns:p14="http://schemas.microsoft.com/office/powerpoint/2010/main" val="259264145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67" y="114301"/>
            <a:ext cx="9144000" cy="3857625"/>
          </a:xfrm>
          <a:prstGeom prst="rect">
            <a:avLst/>
          </a:prstGeom>
        </p:spPr>
      </p:pic>
      <p:sp>
        <p:nvSpPr>
          <p:cNvPr id="2" name="Title 1"/>
          <p:cNvSpPr>
            <a:spLocks noGrp="1"/>
          </p:cNvSpPr>
          <p:nvPr>
            <p:ph type="ctrTitle"/>
          </p:nvPr>
        </p:nvSpPr>
        <p:spPr>
          <a:xfrm>
            <a:off x="1143000" y="3829052"/>
            <a:ext cx="7772400" cy="745331"/>
          </a:xfrm>
        </p:spPr>
        <p:txBody>
          <a:bodyPr anchor="b">
            <a:normAutofit/>
          </a:bodyPr>
          <a:lstStyle>
            <a:lvl1pPr algn="r">
              <a:defRPr sz="3600"/>
            </a:lvl1pPr>
          </a:lstStyle>
          <a:p>
            <a:r>
              <a:rPr lang="en-US" dirty="0" smtClean="0"/>
              <a:t>Click to edit Master title style</a:t>
            </a:r>
            <a:endParaRPr lang="en-US" dirty="0"/>
          </a:p>
        </p:txBody>
      </p:sp>
      <p:sp>
        <p:nvSpPr>
          <p:cNvPr id="3" name="Subtitle 2"/>
          <p:cNvSpPr>
            <a:spLocks noGrp="1"/>
          </p:cNvSpPr>
          <p:nvPr>
            <p:ph type="subTitle" idx="1"/>
          </p:nvPr>
        </p:nvSpPr>
        <p:spPr>
          <a:xfrm>
            <a:off x="2514600" y="4457702"/>
            <a:ext cx="6400800" cy="457200"/>
          </a:xfrm>
        </p:spPr>
        <p:txBody>
          <a:bodyPr>
            <a:normAutofit/>
          </a:bodyPr>
          <a:lstStyle>
            <a:lvl1pPr marL="0" indent="0" algn="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cxnSp>
        <p:nvCxnSpPr>
          <p:cNvPr id="11" name="Straight Connector 10"/>
          <p:cNvCxnSpPr/>
          <p:nvPr userDrawn="1"/>
        </p:nvCxnSpPr>
        <p:spPr>
          <a:xfrm>
            <a:off x="0" y="3971925"/>
            <a:ext cx="9144000" cy="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0" y="114300"/>
            <a:ext cx="9144000" cy="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584693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374248924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31819356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marL="231775" indent="-231775">
              <a:buFont typeface="Arial" pitchFamily="34" charset="0"/>
              <a:buChar char="•"/>
              <a:defRPr sz="2400"/>
            </a:lvl1pPr>
            <a:lvl2pPr marL="457200" indent="-231775">
              <a:buFont typeface="Arial" pitchFamily="34" charset="0"/>
              <a:buChar char="•"/>
              <a:defRPr/>
            </a:lvl2pPr>
            <a:lvl3pPr marL="855663" indent="-231775">
              <a:buFont typeface="Arial" pitchFamily="34" charset="0"/>
              <a:buChar char="•"/>
              <a:defRPr sz="1800"/>
            </a:lvl3pPr>
            <a:lvl4pPr marL="1146175" indent="-231775">
              <a:buFont typeface="Arial" pitchFamily="34" charset="0"/>
              <a:buChar char="•"/>
              <a:tabLst/>
              <a:defRPr sz="1600"/>
            </a:lvl4pPr>
            <a:lvl5pPr marL="1487488" indent="-231775">
              <a:buFont typeface="Arial" pitchFamily="34" charset="0"/>
              <a:buChar char="•"/>
              <a:tabLst/>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300971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387876597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743202" y="3305176"/>
            <a:ext cx="5751513"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743202" y="2180035"/>
            <a:ext cx="5751513"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30830972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14600" y="800101"/>
            <a:ext cx="3048000" cy="3794522"/>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715000" y="800101"/>
            <a:ext cx="3048000" cy="3794522"/>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67F53A6B-4281-47BE-8AEA-4FD9AF09B735}" type="datetimeFigureOut">
              <a:rPr lang="en-US" smtClean="0"/>
              <a:pPr/>
              <a:t>3/2/2015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39299176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514600" y="800101"/>
            <a:ext cx="3200400" cy="47982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2514600" y="1322784"/>
            <a:ext cx="3200400" cy="330636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867403" y="791767"/>
            <a:ext cx="2898775" cy="47982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5867403" y="1314450"/>
            <a:ext cx="2898775" cy="330636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67F53A6B-4281-47BE-8AEA-4FD9AF09B735}" type="datetimeFigureOut">
              <a:rPr lang="en-US" smtClean="0"/>
              <a:pPr/>
              <a:t>3/2/2015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13453953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7F53A6B-4281-47BE-8AEA-4FD9AF09B735}" type="datetimeFigureOut">
              <a:rPr lang="en-US" smtClean="0"/>
              <a:pPr/>
              <a:t>3/2/2015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26688630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F53A6B-4281-47BE-8AEA-4FD9AF09B735}" type="datetimeFigureOut">
              <a:rPr lang="en-US" smtClean="0"/>
              <a:pPr/>
              <a:t>3/2/2015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34254307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4600" y="204787"/>
            <a:ext cx="1981200"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495800" y="204789"/>
            <a:ext cx="434340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514600" y="1076327"/>
            <a:ext cx="1981200"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F53A6B-4281-47BE-8AEA-4FD9AF09B735}" type="datetimeFigureOut">
              <a:rPr lang="en-US" smtClean="0"/>
              <a:pPr/>
              <a:t>3/2/2015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24348310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0" y="3483769"/>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3048000" y="342900"/>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3048000" y="390882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F53A6B-4281-47BE-8AEA-4FD9AF09B735}" type="datetimeFigureOut">
              <a:rPr lang="en-US" smtClean="0"/>
              <a:pPr/>
              <a:t>3/2/2015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26245439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11136824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14175615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4648200" y="971550"/>
            <a:ext cx="4191000" cy="62865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7" name="Text Placeholder 8"/>
          <p:cNvSpPr>
            <a:spLocks noGrp="1"/>
          </p:cNvSpPr>
          <p:nvPr>
            <p:ph type="body" sz="quarter" idx="16"/>
          </p:nvPr>
        </p:nvSpPr>
        <p:spPr>
          <a:xfrm>
            <a:off x="4648200" y="1600200"/>
            <a:ext cx="4191000" cy="62865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8" name="Text Placeholder 8"/>
          <p:cNvSpPr>
            <a:spLocks noGrp="1"/>
          </p:cNvSpPr>
          <p:nvPr>
            <p:ph type="body" sz="quarter" idx="17"/>
          </p:nvPr>
        </p:nvSpPr>
        <p:spPr>
          <a:xfrm>
            <a:off x="4648200" y="2228850"/>
            <a:ext cx="4191000" cy="62865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12" name="Text Placeholder 8"/>
          <p:cNvSpPr>
            <a:spLocks noGrp="1"/>
          </p:cNvSpPr>
          <p:nvPr>
            <p:ph type="body" sz="quarter" idx="18"/>
          </p:nvPr>
        </p:nvSpPr>
        <p:spPr>
          <a:xfrm>
            <a:off x="4648200" y="2857500"/>
            <a:ext cx="4191000" cy="62865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11" name="Title 1"/>
          <p:cNvSpPr>
            <a:spLocks noGrp="1"/>
          </p:cNvSpPr>
          <p:nvPr>
            <p:ph type="title"/>
          </p:nvPr>
        </p:nvSpPr>
        <p:spPr>
          <a:xfrm>
            <a:off x="2514600" y="205978"/>
            <a:ext cx="6324600" cy="536972"/>
          </a:xfrm>
        </p:spPr>
        <p:txBody>
          <a:bodyPr/>
          <a:lstStyle/>
          <a:p>
            <a:r>
              <a:rPr lang="en-US" smtClean="0"/>
              <a:t>Click to edit Master title style</a:t>
            </a:r>
            <a:endParaRPr lang="en-US"/>
          </a:p>
        </p:txBody>
      </p:sp>
    </p:spTree>
    <p:extLst>
      <p:ext uri="{BB962C8B-B14F-4D97-AF65-F5344CB8AC3E}">
        <p14:creationId xmlns:p14="http://schemas.microsoft.com/office/powerpoint/2010/main" val="28321658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4005518108"/>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5" name="Content Placeholder 2"/>
          <p:cNvSpPr>
            <a:spLocks noGrp="1"/>
          </p:cNvSpPr>
          <p:nvPr>
            <p:ph sz="half" idx="1"/>
          </p:nvPr>
        </p:nvSpPr>
        <p:spPr>
          <a:xfrm>
            <a:off x="2514600" y="800100"/>
            <a:ext cx="2667000" cy="1771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6" name="Content Placeholder 3"/>
          <p:cNvSpPr>
            <a:spLocks noGrp="1"/>
          </p:cNvSpPr>
          <p:nvPr>
            <p:ph sz="half" idx="2"/>
          </p:nvPr>
        </p:nvSpPr>
        <p:spPr>
          <a:xfrm>
            <a:off x="5257800" y="800100"/>
            <a:ext cx="3551464" cy="1771650"/>
          </a:xfrm>
        </p:spPr>
        <p:txBody>
          <a:bodyP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9" name="Content Placeholder 2"/>
          <p:cNvSpPr>
            <a:spLocks noGrp="1"/>
          </p:cNvSpPr>
          <p:nvPr>
            <p:ph sz="half" idx="14"/>
          </p:nvPr>
        </p:nvSpPr>
        <p:spPr>
          <a:xfrm>
            <a:off x="2514600" y="2686050"/>
            <a:ext cx="2667000" cy="1828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0" name="Content Placeholder 3"/>
          <p:cNvSpPr>
            <a:spLocks noGrp="1"/>
          </p:cNvSpPr>
          <p:nvPr>
            <p:ph sz="half" idx="15"/>
          </p:nvPr>
        </p:nvSpPr>
        <p:spPr>
          <a:xfrm>
            <a:off x="5257800" y="2686050"/>
            <a:ext cx="3551464" cy="1828800"/>
          </a:xfrm>
        </p:spPr>
        <p:txBody>
          <a:bodyP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1" name="Title 1"/>
          <p:cNvSpPr>
            <a:spLocks noGrp="1"/>
          </p:cNvSpPr>
          <p:nvPr>
            <p:ph type="title"/>
          </p:nvPr>
        </p:nvSpPr>
        <p:spPr>
          <a:xfrm>
            <a:off x="2514600" y="205978"/>
            <a:ext cx="6324600" cy="536972"/>
          </a:xfrm>
        </p:spPr>
        <p:txBody>
          <a:bodyPr/>
          <a:lstStyle/>
          <a:p>
            <a:r>
              <a:rPr lang="en-US" smtClean="0"/>
              <a:t>Click to edit Master title style</a:t>
            </a:r>
            <a:endParaRPr lang="en-US"/>
          </a:p>
        </p:txBody>
      </p:sp>
    </p:spTree>
    <p:extLst>
      <p:ext uri="{BB962C8B-B14F-4D97-AF65-F5344CB8AC3E}">
        <p14:creationId xmlns:p14="http://schemas.microsoft.com/office/powerpoint/2010/main" val="294216003"/>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Content Placeholder 2"/>
          <p:cNvSpPr>
            <a:spLocks noGrp="1"/>
          </p:cNvSpPr>
          <p:nvPr>
            <p:ph sz="half" idx="1"/>
          </p:nvPr>
        </p:nvSpPr>
        <p:spPr>
          <a:xfrm>
            <a:off x="2514602" y="2686051"/>
            <a:ext cx="2057399" cy="1908572"/>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0" name="Content Placeholder 3"/>
          <p:cNvSpPr>
            <a:spLocks noGrp="1"/>
          </p:cNvSpPr>
          <p:nvPr>
            <p:ph sz="half" idx="2"/>
          </p:nvPr>
        </p:nvSpPr>
        <p:spPr>
          <a:xfrm>
            <a:off x="4648202" y="2686051"/>
            <a:ext cx="2057399" cy="1908572"/>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1" name="Content Placeholder 3"/>
          <p:cNvSpPr>
            <a:spLocks noGrp="1"/>
          </p:cNvSpPr>
          <p:nvPr>
            <p:ph sz="half" idx="14"/>
          </p:nvPr>
        </p:nvSpPr>
        <p:spPr>
          <a:xfrm>
            <a:off x="6781802" y="2686051"/>
            <a:ext cx="2057399" cy="1908572"/>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5" name="Content Placeholder 2"/>
          <p:cNvSpPr>
            <a:spLocks noGrp="1"/>
          </p:cNvSpPr>
          <p:nvPr>
            <p:ph sz="half" idx="15"/>
          </p:nvPr>
        </p:nvSpPr>
        <p:spPr>
          <a:xfrm>
            <a:off x="2514602" y="1143000"/>
            <a:ext cx="2057399" cy="148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6" name="Content Placeholder 3"/>
          <p:cNvSpPr>
            <a:spLocks noGrp="1"/>
          </p:cNvSpPr>
          <p:nvPr>
            <p:ph sz="half" idx="16"/>
          </p:nvPr>
        </p:nvSpPr>
        <p:spPr>
          <a:xfrm>
            <a:off x="4648202" y="1143000"/>
            <a:ext cx="2057399" cy="148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7" name="Content Placeholder 3"/>
          <p:cNvSpPr>
            <a:spLocks noGrp="1"/>
          </p:cNvSpPr>
          <p:nvPr>
            <p:ph sz="half" idx="17"/>
          </p:nvPr>
        </p:nvSpPr>
        <p:spPr>
          <a:xfrm>
            <a:off x="6781802" y="1143000"/>
            <a:ext cx="2057399" cy="148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2" name="Title 1"/>
          <p:cNvSpPr>
            <a:spLocks noGrp="1"/>
          </p:cNvSpPr>
          <p:nvPr>
            <p:ph type="title"/>
          </p:nvPr>
        </p:nvSpPr>
        <p:spPr>
          <a:xfrm>
            <a:off x="2514600" y="205978"/>
            <a:ext cx="6324600" cy="536972"/>
          </a:xfrm>
        </p:spPr>
        <p:txBody>
          <a:bodyPr/>
          <a:lstStyle/>
          <a:p>
            <a:r>
              <a:rPr lang="en-US" smtClean="0"/>
              <a:t>Click to edit Master title style</a:t>
            </a:r>
            <a:endParaRPr lang="en-US"/>
          </a:p>
        </p:txBody>
      </p:sp>
    </p:spTree>
    <p:extLst>
      <p:ext uri="{BB962C8B-B14F-4D97-AF65-F5344CB8AC3E}">
        <p14:creationId xmlns:p14="http://schemas.microsoft.com/office/powerpoint/2010/main" val="24009032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marL="231775" indent="-231775">
              <a:buFont typeface="Arial" pitchFamily="34" charset="0"/>
              <a:buChar char="•"/>
              <a:defRPr sz="2400"/>
            </a:lvl1pPr>
            <a:lvl2pPr marL="457200" indent="-231775">
              <a:buFont typeface="Arial" pitchFamily="34" charset="0"/>
              <a:buChar char="•"/>
              <a:defRPr/>
            </a:lvl2pPr>
            <a:lvl3pPr marL="855663" indent="-231775">
              <a:buFont typeface="Arial" pitchFamily="34" charset="0"/>
              <a:buChar char="•"/>
              <a:defRPr sz="1800"/>
            </a:lvl3pPr>
            <a:lvl4pPr marL="1146175" indent="-231775">
              <a:buFont typeface="Arial" pitchFamily="34" charset="0"/>
              <a:buChar char="•"/>
              <a:tabLst/>
              <a:defRPr sz="1600"/>
            </a:lvl4pPr>
            <a:lvl5pPr marL="1487488" indent="-231775">
              <a:buFont typeface="Arial" pitchFamily="34" charset="0"/>
              <a:buChar char="•"/>
              <a:tabLst/>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4449533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743202" y="3305176"/>
            <a:ext cx="5751513"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743202" y="2180035"/>
            <a:ext cx="5751513"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F53A6B-4281-47BE-8AEA-4FD9AF09B735}" type="datetimeFigureOut">
              <a:rPr lang="en-US" smtClean="0"/>
              <a:pPr/>
              <a:t>3/2/2015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21008164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14600" y="800101"/>
            <a:ext cx="3048000" cy="3794522"/>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715000" y="800101"/>
            <a:ext cx="3048000" cy="3794522"/>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67F53A6B-4281-47BE-8AEA-4FD9AF09B735}" type="datetimeFigureOut">
              <a:rPr lang="en-US" smtClean="0"/>
              <a:pPr/>
              <a:t>3/2/2015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378826806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514600" y="800101"/>
            <a:ext cx="3200400" cy="47982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2514600" y="1322784"/>
            <a:ext cx="3200400" cy="330636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867403" y="791767"/>
            <a:ext cx="2898775" cy="47982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5867403" y="1314450"/>
            <a:ext cx="2898775" cy="330636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67F53A6B-4281-47BE-8AEA-4FD9AF09B735}" type="datetimeFigureOut">
              <a:rPr lang="en-US" smtClean="0"/>
              <a:pPr/>
              <a:t>3/2/2015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95240996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7F53A6B-4281-47BE-8AEA-4FD9AF09B735}" type="datetimeFigureOut">
              <a:rPr lang="en-US" smtClean="0"/>
              <a:pPr/>
              <a:t>3/2/2015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228104695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F53A6B-4281-47BE-8AEA-4FD9AF09B735}" type="datetimeFigureOut">
              <a:rPr lang="en-US" smtClean="0"/>
              <a:pPr/>
              <a:t>3/2/2015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07DAA9-5DF8-4CCC-9452-175F1B2D7887}" type="slidenum">
              <a:rPr lang="en-US" smtClean="0"/>
              <a:pPr/>
              <a:t>‹#›</a:t>
            </a:fld>
            <a:endParaRPr lang="en-US"/>
          </a:p>
        </p:txBody>
      </p:sp>
    </p:spTree>
    <p:extLst>
      <p:ext uri="{BB962C8B-B14F-4D97-AF65-F5344CB8AC3E}">
        <p14:creationId xmlns:p14="http://schemas.microsoft.com/office/powerpoint/2010/main" val="242437323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video" Target="../media/media1.wm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microsoft.com/office/2007/relationships/media" Target="../media/media1.wmv"/><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3.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road_loop_vert_h264.mov">
            <a:hlinkClick r:id="" action="ppaction://media"/>
          </p:cNvPr>
          <p:cNvPicPr>
            <a:picLocks noChangeAspect="1"/>
          </p:cNvPicPr>
          <p:nvPr>
            <a:videoFile r:link="rId18"/>
            <p:extLst>
              <p:ext uri="{DAA4B4D4-6D71-4841-9C94-3DE7FCFB9230}">
                <p14:media xmlns:p14="http://schemas.microsoft.com/office/powerpoint/2010/main" r:embed="rId17"/>
              </p:ext>
            </p:extLst>
          </p:nvPr>
        </p:nvPicPr>
        <p:blipFill>
          <a:blip r:embed="rId19" cstate="print"/>
          <a:stretch>
            <a:fillRect/>
          </a:stretch>
        </p:blipFill>
        <p:spPr>
          <a:xfrm>
            <a:off x="0" y="0"/>
            <a:ext cx="2381250" cy="5143500"/>
          </a:xfrm>
          <a:prstGeom prst="rect">
            <a:avLst/>
          </a:prstGeom>
        </p:spPr>
      </p:pic>
      <p:sp>
        <p:nvSpPr>
          <p:cNvPr id="2" name="Title Placeholder 1"/>
          <p:cNvSpPr>
            <a:spLocks noGrp="1"/>
          </p:cNvSpPr>
          <p:nvPr>
            <p:ph type="title"/>
          </p:nvPr>
        </p:nvSpPr>
        <p:spPr>
          <a:xfrm>
            <a:off x="2514600" y="205978"/>
            <a:ext cx="6324600" cy="53697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514600" y="742951"/>
            <a:ext cx="6324600" cy="38516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7F53A6B-4281-47BE-8AEA-4FD9AF09B735}" type="datetimeFigureOut">
              <a:rPr lang="en-US" smtClean="0"/>
              <a:pPr/>
              <a:t>3/2/2015</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E07DAA9-5DF8-4CCC-9452-175F1B2D7887}" type="slidenum">
              <a:rPr lang="en-US" smtClean="0"/>
              <a:pPr/>
              <a:t>‹#›</a:t>
            </a:fld>
            <a:endParaRPr lang="en-US"/>
          </a:p>
        </p:txBody>
      </p:sp>
      <p:cxnSp>
        <p:nvCxnSpPr>
          <p:cNvPr id="9" name="Straight Connector 8"/>
          <p:cNvCxnSpPr/>
          <p:nvPr userDrawn="1"/>
        </p:nvCxnSpPr>
        <p:spPr>
          <a:xfrm>
            <a:off x="2381250" y="0"/>
            <a:ext cx="0" cy="514350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3008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4"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2" r:id="rId14"/>
    <p:sldLayoutId id="2147483682"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7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txStyles>
    <p:titleStyle>
      <a:lvl1pPr algn="l" defTabSz="914400" rtl="0" eaLnBrk="1" latinLnBrk="0" hangingPunct="1">
        <a:spcBef>
          <a:spcPct val="0"/>
        </a:spcBef>
        <a:buNone/>
        <a:defRPr sz="4000" kern="1200">
          <a:solidFill>
            <a:schemeClr val="bg1"/>
          </a:solidFill>
          <a:latin typeface="+mj-lt"/>
          <a:ea typeface="+mj-ea"/>
          <a:cs typeface="+mj-cs"/>
        </a:defRPr>
      </a:lvl1pPr>
    </p:titleStyle>
    <p:bodyStyle>
      <a:lvl1pPr marL="0" indent="0" algn="l" defTabSz="914400" rtl="0" eaLnBrk="1" latinLnBrk="0" hangingPunct="1">
        <a:spcBef>
          <a:spcPct val="20000"/>
        </a:spcBef>
        <a:buFontTx/>
        <a:buNone/>
        <a:defRPr sz="2000" kern="1200">
          <a:solidFill>
            <a:schemeClr val="bg1"/>
          </a:solidFill>
          <a:latin typeface="+mn-lt"/>
          <a:ea typeface="+mn-ea"/>
          <a:cs typeface="+mn-cs"/>
        </a:defRPr>
      </a:lvl1pPr>
      <a:lvl2pPr marL="0" indent="0" algn="l" defTabSz="914400" rtl="0" eaLnBrk="1" latinLnBrk="0" hangingPunct="1">
        <a:spcBef>
          <a:spcPct val="20000"/>
        </a:spcBef>
        <a:buFontTx/>
        <a:buNone/>
        <a:defRPr sz="2000" kern="1200">
          <a:solidFill>
            <a:schemeClr val="bg1"/>
          </a:solidFill>
          <a:latin typeface="+mn-lt"/>
          <a:ea typeface="+mn-ea"/>
          <a:cs typeface="+mn-cs"/>
        </a:defRPr>
      </a:lvl2pPr>
      <a:lvl3pPr marL="0" indent="0" algn="l" defTabSz="914400" rtl="0" eaLnBrk="1" latinLnBrk="0" hangingPunct="1">
        <a:spcBef>
          <a:spcPct val="20000"/>
        </a:spcBef>
        <a:buFontTx/>
        <a:buNone/>
        <a:defRPr sz="2000" kern="1200">
          <a:solidFill>
            <a:schemeClr val="bg1"/>
          </a:solidFill>
          <a:latin typeface="+mn-lt"/>
          <a:ea typeface="+mn-ea"/>
          <a:cs typeface="+mn-cs"/>
        </a:defRPr>
      </a:lvl3pPr>
      <a:lvl4pPr marL="0" indent="0" algn="l" defTabSz="914400" rtl="0" eaLnBrk="1" latinLnBrk="0" hangingPunct="1">
        <a:spcBef>
          <a:spcPct val="20000"/>
        </a:spcBef>
        <a:buFontTx/>
        <a:buNone/>
        <a:defRPr sz="2000" kern="1200">
          <a:solidFill>
            <a:schemeClr val="bg1"/>
          </a:solidFill>
          <a:latin typeface="+mn-lt"/>
          <a:ea typeface="+mn-ea"/>
          <a:cs typeface="+mn-cs"/>
        </a:defRPr>
      </a:lvl4pPr>
      <a:lvl5pPr marL="0" indent="0" algn="l" defTabSz="914400" rtl="0" eaLnBrk="1" latinLnBrk="0" hangingPunct="1">
        <a:spcBef>
          <a:spcPct val="20000"/>
        </a:spcBef>
        <a:buFontTx/>
        <a:buNone/>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0" y="-14817"/>
            <a:ext cx="2381250" cy="5143500"/>
          </a:xfrm>
          <a:prstGeom prst="rect">
            <a:avLst/>
          </a:prstGeom>
        </p:spPr>
      </p:pic>
      <p:sp>
        <p:nvSpPr>
          <p:cNvPr id="2" name="Title Placeholder 1"/>
          <p:cNvSpPr>
            <a:spLocks noGrp="1"/>
          </p:cNvSpPr>
          <p:nvPr>
            <p:ph type="title"/>
          </p:nvPr>
        </p:nvSpPr>
        <p:spPr>
          <a:xfrm>
            <a:off x="2514600" y="205978"/>
            <a:ext cx="6324600" cy="53697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514600" y="742951"/>
            <a:ext cx="6324600" cy="38516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7F53A6B-4281-47BE-8AEA-4FD9AF09B735}" type="datetimeFigureOut">
              <a:rPr lang="en-US" smtClean="0"/>
              <a:pPr/>
              <a:t>3/2/2015</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E07DAA9-5DF8-4CCC-9452-175F1B2D7887}" type="slidenum">
              <a:rPr lang="en-US" smtClean="0"/>
              <a:pPr/>
              <a:t>‹#›</a:t>
            </a:fld>
            <a:endParaRPr lang="en-US"/>
          </a:p>
        </p:txBody>
      </p:sp>
      <p:cxnSp>
        <p:nvCxnSpPr>
          <p:cNvPr id="9" name="Straight Connector 8"/>
          <p:cNvCxnSpPr/>
          <p:nvPr userDrawn="1"/>
        </p:nvCxnSpPr>
        <p:spPr>
          <a:xfrm>
            <a:off x="2381250" y="0"/>
            <a:ext cx="0" cy="5143500"/>
          </a:xfrm>
          <a:prstGeom prst="line">
            <a:avLst/>
          </a:prstGeom>
          <a:ln w="317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42606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iming>
    <p:tnLst>
      <p:par>
        <p:cTn id="1" dur="indefinite" restart="never" nodeType="tmRoot"/>
      </p:par>
    </p:tnLst>
  </p:timing>
  <p:txStyles>
    <p:titleStyle>
      <a:lvl1pPr algn="l" defTabSz="914400" rtl="0" eaLnBrk="1" latinLnBrk="0" hangingPunct="1">
        <a:spcBef>
          <a:spcPct val="0"/>
        </a:spcBef>
        <a:buNone/>
        <a:defRPr sz="4000" kern="1200">
          <a:solidFill>
            <a:schemeClr val="bg1"/>
          </a:solidFill>
          <a:latin typeface="+mj-lt"/>
          <a:ea typeface="+mj-ea"/>
          <a:cs typeface="+mj-cs"/>
        </a:defRPr>
      </a:lvl1pPr>
    </p:titleStyle>
    <p:bodyStyle>
      <a:lvl1pPr marL="0" indent="0" algn="l" defTabSz="914400" rtl="0" eaLnBrk="1" latinLnBrk="0" hangingPunct="1">
        <a:spcBef>
          <a:spcPct val="20000"/>
        </a:spcBef>
        <a:buFontTx/>
        <a:buNone/>
        <a:defRPr sz="2000" kern="1200">
          <a:solidFill>
            <a:schemeClr val="bg1"/>
          </a:solidFill>
          <a:latin typeface="+mn-lt"/>
          <a:ea typeface="+mn-ea"/>
          <a:cs typeface="+mn-cs"/>
        </a:defRPr>
      </a:lvl1pPr>
      <a:lvl2pPr marL="0" indent="0" algn="l" defTabSz="914400" rtl="0" eaLnBrk="1" latinLnBrk="0" hangingPunct="1">
        <a:spcBef>
          <a:spcPct val="20000"/>
        </a:spcBef>
        <a:buFontTx/>
        <a:buNone/>
        <a:defRPr sz="2000" kern="1200">
          <a:solidFill>
            <a:schemeClr val="bg1"/>
          </a:solidFill>
          <a:latin typeface="+mn-lt"/>
          <a:ea typeface="+mn-ea"/>
          <a:cs typeface="+mn-cs"/>
        </a:defRPr>
      </a:lvl2pPr>
      <a:lvl3pPr marL="0" indent="0" algn="l" defTabSz="914400" rtl="0" eaLnBrk="1" latinLnBrk="0" hangingPunct="1">
        <a:spcBef>
          <a:spcPct val="20000"/>
        </a:spcBef>
        <a:buFontTx/>
        <a:buNone/>
        <a:defRPr sz="2000" kern="1200">
          <a:solidFill>
            <a:schemeClr val="bg1"/>
          </a:solidFill>
          <a:latin typeface="+mn-lt"/>
          <a:ea typeface="+mn-ea"/>
          <a:cs typeface="+mn-cs"/>
        </a:defRPr>
      </a:lvl3pPr>
      <a:lvl4pPr marL="0" indent="0" algn="l" defTabSz="914400" rtl="0" eaLnBrk="1" latinLnBrk="0" hangingPunct="1">
        <a:spcBef>
          <a:spcPct val="20000"/>
        </a:spcBef>
        <a:buFontTx/>
        <a:buNone/>
        <a:defRPr sz="2000" kern="1200">
          <a:solidFill>
            <a:schemeClr val="bg1"/>
          </a:solidFill>
          <a:latin typeface="+mn-lt"/>
          <a:ea typeface="+mn-ea"/>
          <a:cs typeface="+mn-cs"/>
        </a:defRPr>
      </a:lvl4pPr>
      <a:lvl5pPr marL="0" indent="0" algn="l" defTabSz="914400" rtl="0" eaLnBrk="1" latinLnBrk="0" hangingPunct="1">
        <a:spcBef>
          <a:spcPct val="20000"/>
        </a:spcBef>
        <a:buFontTx/>
        <a:buNone/>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mailto:pagej1@cliu.org"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rot="10800000">
            <a:off x="609600" y="438150"/>
            <a:ext cx="2667000" cy="745331"/>
          </a:xfrm>
        </p:spPr>
        <p:txBody>
          <a:bodyPr>
            <a:normAutofit/>
          </a:bodyPr>
          <a:lstStyle/>
          <a:p>
            <a:r>
              <a:rPr lang="en-US" sz="4000" dirty="0" smtClean="0">
                <a:solidFill>
                  <a:srgbClr val="FF0000"/>
                </a:solidFill>
              </a:rPr>
              <a:t>FLIPPED</a:t>
            </a:r>
            <a:endParaRPr lang="en-US" sz="4000" dirty="0">
              <a:solidFill>
                <a:srgbClr val="FF0000"/>
              </a:solidFill>
            </a:endParaRPr>
          </a:p>
        </p:txBody>
      </p:sp>
      <p:sp>
        <p:nvSpPr>
          <p:cNvPr id="5" name="Subtitle 4"/>
          <p:cNvSpPr>
            <a:spLocks noGrp="1"/>
          </p:cNvSpPr>
          <p:nvPr>
            <p:ph type="subTitle" idx="1"/>
          </p:nvPr>
        </p:nvSpPr>
        <p:spPr>
          <a:xfrm>
            <a:off x="2743200" y="4476750"/>
            <a:ext cx="6400800" cy="457200"/>
          </a:xfrm>
        </p:spPr>
        <p:txBody>
          <a:bodyPr/>
          <a:lstStyle/>
          <a:p>
            <a:r>
              <a:rPr lang="en-US" dirty="0" smtClean="0"/>
              <a:t>Joseph Page, C&amp;I / Ed. Tech Dept.</a:t>
            </a:r>
            <a:endParaRPr lang="en-US" dirty="0"/>
          </a:p>
        </p:txBody>
      </p:sp>
      <p:sp>
        <p:nvSpPr>
          <p:cNvPr id="7" name="Rectangle 6"/>
          <p:cNvSpPr/>
          <p:nvPr/>
        </p:nvSpPr>
        <p:spPr>
          <a:xfrm>
            <a:off x="2895600" y="438150"/>
            <a:ext cx="2891946" cy="707886"/>
          </a:xfrm>
          <a:prstGeom prst="rect">
            <a:avLst/>
          </a:prstGeom>
        </p:spPr>
        <p:txBody>
          <a:bodyPr wrap="none">
            <a:spAutoFit/>
          </a:bodyPr>
          <a:lstStyle/>
          <a:p>
            <a:r>
              <a:rPr lang="en-US" sz="4000" b="1" dirty="0" smtClean="0">
                <a:solidFill>
                  <a:srgbClr val="FF0000"/>
                </a:solidFill>
              </a:rPr>
              <a:t>CLASSROOM</a:t>
            </a:r>
            <a:endParaRPr lang="en-US" sz="4000" b="1" dirty="0"/>
          </a:p>
        </p:txBody>
      </p:sp>
      <p:sp>
        <p:nvSpPr>
          <p:cNvPr id="8" name="Rectangle 7"/>
          <p:cNvSpPr/>
          <p:nvPr/>
        </p:nvSpPr>
        <p:spPr>
          <a:xfrm rot="10440901">
            <a:off x="155093" y="4185852"/>
            <a:ext cx="1694695" cy="646331"/>
          </a:xfrm>
          <a:prstGeom prst="rect">
            <a:avLst/>
          </a:prstGeom>
        </p:spPr>
        <p:txBody>
          <a:bodyPr wrap="none">
            <a:spAutoFit/>
          </a:bodyPr>
          <a:lstStyle/>
          <a:p>
            <a:r>
              <a:rPr lang="en-US" sz="3600" dirty="0" smtClean="0">
                <a:solidFill>
                  <a:srgbClr val="FF0000"/>
                </a:solidFill>
              </a:rPr>
              <a:t>FLIPPED</a:t>
            </a:r>
            <a:endParaRPr lang="en-US" sz="3600" dirty="0"/>
          </a:p>
        </p:txBody>
      </p:sp>
      <p:sp>
        <p:nvSpPr>
          <p:cNvPr id="9" name="Rectangle 8"/>
          <p:cNvSpPr/>
          <p:nvPr/>
        </p:nvSpPr>
        <p:spPr>
          <a:xfrm>
            <a:off x="1981202" y="4248151"/>
            <a:ext cx="2352695" cy="584775"/>
          </a:xfrm>
          <a:prstGeom prst="rect">
            <a:avLst/>
          </a:prstGeom>
        </p:spPr>
        <p:txBody>
          <a:bodyPr wrap="none">
            <a:spAutoFit/>
          </a:bodyPr>
          <a:lstStyle/>
          <a:p>
            <a:r>
              <a:rPr lang="en-US" sz="3200" b="1" dirty="0" smtClean="0">
                <a:solidFill>
                  <a:srgbClr val="FF0000"/>
                </a:solidFill>
              </a:rPr>
              <a:t>CLASSROOM</a:t>
            </a:r>
            <a:endParaRPr lang="en-US" sz="3200" b="1" dirty="0"/>
          </a:p>
        </p:txBody>
      </p:sp>
    </p:spTree>
    <p:extLst>
      <p:ext uri="{BB962C8B-B14F-4D97-AF65-F5344CB8AC3E}">
        <p14:creationId xmlns:p14="http://schemas.microsoft.com/office/powerpoint/2010/main" val="37704500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205978"/>
            <a:ext cx="6248400" cy="536972"/>
          </a:xfrm>
        </p:spPr>
        <p:txBody>
          <a:bodyPr>
            <a:normAutofit fontScale="90000"/>
          </a:bodyPr>
          <a:lstStyle/>
          <a:p>
            <a:r>
              <a:rPr lang="en-US" sz="3100" b="1" dirty="0" smtClean="0">
                <a:solidFill>
                  <a:srgbClr val="7030A0"/>
                </a:solidFill>
              </a:rPr>
              <a:t/>
            </a:r>
            <a:br>
              <a:rPr lang="en-US" sz="3100" b="1" dirty="0" smtClean="0">
                <a:solidFill>
                  <a:srgbClr val="7030A0"/>
                </a:solidFill>
              </a:rPr>
            </a:br>
            <a:r>
              <a:rPr lang="en-US" sz="3100" b="1" dirty="0" smtClean="0">
                <a:solidFill>
                  <a:srgbClr val="7030A0"/>
                </a:solidFill>
              </a:rPr>
              <a:t/>
            </a:r>
            <a:br>
              <a:rPr lang="en-US" sz="3100" b="1" dirty="0" smtClean="0">
                <a:solidFill>
                  <a:srgbClr val="7030A0"/>
                </a:solidFill>
              </a:rPr>
            </a:br>
            <a:r>
              <a:rPr lang="en-US" sz="3100" b="1" dirty="0" smtClean="0">
                <a:solidFill>
                  <a:srgbClr val="7030A0"/>
                </a:solidFill>
              </a:rPr>
              <a:t/>
            </a:r>
            <a:br>
              <a:rPr lang="en-US" sz="3100" b="1" dirty="0" smtClean="0">
                <a:solidFill>
                  <a:srgbClr val="7030A0"/>
                </a:solidFill>
              </a:rPr>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sz="3600" b="1" dirty="0" smtClean="0">
                <a:solidFill>
                  <a:srgbClr val="7030A0"/>
                </a:solidFill>
              </a:rPr>
              <a:t>The Flipped Classroom Model</a:t>
            </a:r>
            <a:r>
              <a:rPr lang="en-US" dirty="0" smtClean="0"/>
              <a:t>?</a:t>
            </a:r>
          </a:p>
        </p:txBody>
      </p:sp>
      <p:sp>
        <p:nvSpPr>
          <p:cNvPr id="6" name="TextBox 5"/>
          <p:cNvSpPr txBox="1"/>
          <p:nvPr/>
        </p:nvSpPr>
        <p:spPr>
          <a:xfrm>
            <a:off x="2590800" y="1371601"/>
            <a:ext cx="2514600" cy="1323439"/>
          </a:xfrm>
          <a:prstGeom prst="rect">
            <a:avLst/>
          </a:prstGeom>
          <a:noFill/>
        </p:spPr>
        <p:txBody>
          <a:bodyPr wrap="square" rtlCol="0">
            <a:spAutoFit/>
          </a:bodyPr>
          <a:lstStyle/>
          <a:p>
            <a:r>
              <a:rPr lang="en-US" sz="1600" dirty="0" smtClean="0">
                <a:solidFill>
                  <a:schemeClr val="bg1"/>
                </a:solidFill>
              </a:rPr>
              <a:t>You can change between static and animated layouts by clicking on the Layout tab in the HOME menu on the ribbon. </a:t>
            </a:r>
            <a:endParaRPr lang="en-US" sz="1600" dirty="0">
              <a:solidFill>
                <a:schemeClr val="bg1"/>
              </a:solidFill>
            </a:endParaRPr>
          </a:p>
        </p:txBody>
      </p:sp>
      <p:sp>
        <p:nvSpPr>
          <p:cNvPr id="10" name="TextBox 9"/>
          <p:cNvSpPr txBox="1"/>
          <p:nvPr/>
        </p:nvSpPr>
        <p:spPr>
          <a:xfrm>
            <a:off x="2590800" y="3714752"/>
            <a:ext cx="2514600" cy="584775"/>
          </a:xfrm>
          <a:prstGeom prst="rect">
            <a:avLst/>
          </a:prstGeom>
          <a:noFill/>
        </p:spPr>
        <p:txBody>
          <a:bodyPr wrap="square" rtlCol="0">
            <a:spAutoFit/>
          </a:bodyPr>
          <a:lstStyle/>
          <a:p>
            <a:r>
              <a:rPr lang="en-US" sz="1600" dirty="0" smtClean="0">
                <a:solidFill>
                  <a:schemeClr val="bg1"/>
                </a:solidFill>
              </a:rPr>
              <a:t>For example this slide uses the static layout.</a:t>
            </a:r>
            <a:endParaRPr lang="en-US" sz="1600" dirty="0">
              <a:solidFill>
                <a:schemeClr val="bg1"/>
              </a:solidFill>
            </a:endParaRPr>
          </a:p>
        </p:txBody>
      </p:sp>
      <p:pic>
        <p:nvPicPr>
          <p:cNvPr id="11" name="Picture 2" descr="http://usergeneratededucation.files.wordpress.com/2011/06/2012-06-09_1734.png?w=700"/>
          <p:cNvPicPr>
            <a:picLocks noGrp="1" noChangeAspect="1" noChangeArrowheads="1"/>
          </p:cNvPicPr>
          <p:nvPr>
            <p:ph idx="1"/>
          </p:nvPr>
        </p:nvPicPr>
        <p:blipFill>
          <a:blip r:embed="rId3" cstate="print"/>
          <a:srcRect/>
          <a:stretch>
            <a:fillRect/>
          </a:stretch>
        </p:blipFill>
        <p:spPr bwMode="auto">
          <a:xfrm>
            <a:off x="2895600" y="819151"/>
            <a:ext cx="5547928" cy="4135261"/>
          </a:xfrm>
          <a:prstGeom prst="rect">
            <a:avLst/>
          </a:prstGeom>
          <a:noFill/>
        </p:spPr>
      </p:pic>
    </p:spTree>
    <p:extLst>
      <p:ext uri="{BB962C8B-B14F-4D97-AF65-F5344CB8AC3E}">
        <p14:creationId xmlns:p14="http://schemas.microsoft.com/office/powerpoint/2010/main" val="39108786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2800" dirty="0" smtClean="0">
                <a:solidFill>
                  <a:schemeClr val="accent1"/>
                </a:solidFill>
              </a:rPr>
              <a:t>Comparison</a:t>
            </a:r>
            <a:r>
              <a:rPr lang="en-US" sz="2800" dirty="0" smtClean="0"/>
              <a:t> Traditional to Flipped</a:t>
            </a:r>
            <a:endParaRPr lang="en-US" sz="2800" dirty="0"/>
          </a:p>
        </p:txBody>
      </p:sp>
      <p:sp>
        <p:nvSpPr>
          <p:cNvPr id="2" name="Text Placeholder 1"/>
          <p:cNvSpPr>
            <a:spLocks noGrp="1"/>
          </p:cNvSpPr>
          <p:nvPr>
            <p:ph type="body" idx="1"/>
          </p:nvPr>
        </p:nvSpPr>
        <p:spPr/>
        <p:txBody>
          <a:bodyPr>
            <a:normAutofit/>
          </a:bodyPr>
          <a:lstStyle/>
          <a:p>
            <a:r>
              <a:rPr lang="en-US" dirty="0" smtClean="0">
                <a:solidFill>
                  <a:schemeClr val="accent1"/>
                </a:solidFill>
              </a:rPr>
              <a:t>Traditional</a:t>
            </a:r>
            <a:endParaRPr lang="en-US" dirty="0">
              <a:solidFill>
                <a:schemeClr val="accent1"/>
              </a:solidFill>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1758996563"/>
              </p:ext>
            </p:extLst>
          </p:nvPr>
        </p:nvGraphicFramePr>
        <p:xfrm>
          <a:off x="2514600" y="1322389"/>
          <a:ext cx="3200400" cy="3600795"/>
        </p:xfrm>
        <a:graphic>
          <a:graphicData uri="http://schemas.openxmlformats.org/drawingml/2006/table">
            <a:tbl>
              <a:tblPr firstRow="1" bandRow="1">
                <a:tableStyleId>{5C22544A-7EE6-4342-B048-85BDC9FD1C3A}</a:tableStyleId>
              </a:tblPr>
              <a:tblGrid>
                <a:gridCol w="1910443"/>
                <a:gridCol w="1289957"/>
              </a:tblGrid>
              <a:tr h="337432">
                <a:tc>
                  <a:txBody>
                    <a:bodyPr/>
                    <a:lstStyle/>
                    <a:p>
                      <a:r>
                        <a:rPr lang="en-US" sz="1800" dirty="0" smtClean="0"/>
                        <a:t>Activity</a:t>
                      </a:r>
                      <a:endParaRPr lang="en-US" sz="1800" dirty="0"/>
                    </a:p>
                  </a:txBody>
                  <a:tcPr/>
                </a:tc>
                <a:tc>
                  <a:txBody>
                    <a:bodyPr/>
                    <a:lstStyle/>
                    <a:p>
                      <a:r>
                        <a:rPr lang="en-US" sz="1800" dirty="0" smtClean="0"/>
                        <a:t>Time</a:t>
                      </a:r>
                      <a:endParaRPr lang="en-US" sz="1800" dirty="0"/>
                    </a:p>
                  </a:txBody>
                  <a:tcPr/>
                </a:tc>
              </a:tr>
              <a:tr h="492182">
                <a:tc>
                  <a:txBody>
                    <a:bodyPr/>
                    <a:lstStyle/>
                    <a:p>
                      <a:r>
                        <a:rPr lang="en-US" sz="1800" dirty="0" smtClean="0"/>
                        <a:t>Warm-up Activity</a:t>
                      </a:r>
                      <a:endParaRPr lang="en-US" sz="1800" dirty="0"/>
                    </a:p>
                  </a:txBody>
                  <a:tcPr/>
                </a:tc>
                <a:tc>
                  <a:txBody>
                    <a:bodyPr/>
                    <a:lstStyle/>
                    <a:p>
                      <a:r>
                        <a:rPr lang="en-US" sz="1800" dirty="0" smtClean="0"/>
                        <a:t>5 min</a:t>
                      </a:r>
                      <a:endParaRPr lang="en-US" sz="1800" dirty="0"/>
                    </a:p>
                  </a:txBody>
                  <a:tcPr/>
                </a:tc>
              </a:tr>
              <a:tr h="914053">
                <a:tc>
                  <a:txBody>
                    <a:bodyPr/>
                    <a:lstStyle/>
                    <a:p>
                      <a:r>
                        <a:rPr lang="en-US" sz="1800" dirty="0" smtClean="0"/>
                        <a:t>Go over previous night’s homework</a:t>
                      </a:r>
                      <a:endParaRPr lang="en-US" sz="1800" dirty="0"/>
                    </a:p>
                  </a:txBody>
                  <a:tcPr/>
                </a:tc>
                <a:tc>
                  <a:txBody>
                    <a:bodyPr/>
                    <a:lstStyle/>
                    <a:p>
                      <a:r>
                        <a:rPr lang="en-US" sz="1800" dirty="0" smtClean="0"/>
                        <a:t>10-20 </a:t>
                      </a:r>
                      <a:r>
                        <a:rPr lang="en-US" sz="1800" dirty="0" smtClean="0"/>
                        <a:t>min</a:t>
                      </a:r>
                      <a:endParaRPr lang="en-US" sz="1800" dirty="0"/>
                    </a:p>
                  </a:txBody>
                  <a:tcPr/>
                </a:tc>
              </a:tr>
              <a:tr h="590506">
                <a:tc>
                  <a:txBody>
                    <a:bodyPr/>
                    <a:lstStyle/>
                    <a:p>
                      <a:r>
                        <a:rPr lang="en-US" sz="1800" dirty="0" smtClean="0"/>
                        <a:t>Lecture new content</a:t>
                      </a:r>
                      <a:endParaRPr lang="en-US" sz="1800" dirty="0"/>
                    </a:p>
                  </a:txBody>
                  <a:tcPr/>
                </a:tc>
                <a:tc>
                  <a:txBody>
                    <a:bodyPr/>
                    <a:lstStyle/>
                    <a:p>
                      <a:r>
                        <a:rPr lang="en-US" sz="1800" dirty="0" smtClean="0"/>
                        <a:t>20-25 </a:t>
                      </a:r>
                      <a:r>
                        <a:rPr lang="en-US" sz="1800" dirty="0" smtClean="0"/>
                        <a:t>min</a:t>
                      </a:r>
                      <a:endParaRPr lang="en-US" sz="1800" dirty="0"/>
                    </a:p>
                  </a:txBody>
                  <a:tcPr/>
                </a:tc>
              </a:tr>
              <a:tr h="1124988">
                <a:tc>
                  <a:txBody>
                    <a:bodyPr/>
                    <a:lstStyle/>
                    <a:p>
                      <a:r>
                        <a:rPr lang="en-US" sz="1800" dirty="0" smtClean="0"/>
                        <a:t>Guided and independent</a:t>
                      </a:r>
                      <a:r>
                        <a:rPr lang="en-US" sz="1800" baseline="0" dirty="0" smtClean="0"/>
                        <a:t> practice and/or lab activity</a:t>
                      </a:r>
                      <a:endParaRPr lang="en-US" sz="1800" dirty="0"/>
                    </a:p>
                  </a:txBody>
                  <a:tcPr/>
                </a:tc>
                <a:tc>
                  <a:txBody>
                    <a:bodyPr/>
                    <a:lstStyle/>
                    <a:p>
                      <a:r>
                        <a:rPr lang="en-US" sz="1800" dirty="0" smtClean="0"/>
                        <a:t>5-25 </a:t>
                      </a:r>
                      <a:r>
                        <a:rPr lang="en-US" sz="1800" dirty="0" smtClean="0"/>
                        <a:t>min</a:t>
                      </a:r>
                      <a:endParaRPr lang="en-US" sz="1800" dirty="0"/>
                    </a:p>
                  </a:txBody>
                  <a:tcPr/>
                </a:tc>
              </a:tr>
            </a:tbl>
          </a:graphicData>
        </a:graphic>
      </p:graphicFrame>
      <p:sp>
        <p:nvSpPr>
          <p:cNvPr id="5" name="Text Placeholder 4"/>
          <p:cNvSpPr>
            <a:spLocks noGrp="1"/>
          </p:cNvSpPr>
          <p:nvPr>
            <p:ph type="body" sz="quarter" idx="3"/>
          </p:nvPr>
        </p:nvSpPr>
        <p:spPr/>
        <p:txBody>
          <a:bodyPr>
            <a:normAutofit/>
          </a:bodyPr>
          <a:lstStyle/>
          <a:p>
            <a:r>
              <a:rPr lang="en-US" dirty="0" smtClean="0">
                <a:solidFill>
                  <a:schemeClr val="accent1"/>
                </a:solidFill>
              </a:rPr>
              <a:t>Flipped</a:t>
            </a:r>
            <a:endParaRPr lang="en-US" dirty="0">
              <a:solidFill>
                <a:schemeClr val="accent1"/>
              </a:solidFill>
            </a:endParaRPr>
          </a:p>
        </p:txBody>
      </p:sp>
      <p:graphicFrame>
        <p:nvGraphicFramePr>
          <p:cNvPr id="9" name="Content Placeholder 8"/>
          <p:cNvGraphicFramePr>
            <a:graphicFrameLocks noGrp="1"/>
          </p:cNvGraphicFramePr>
          <p:nvPr>
            <p:ph sz="quarter" idx="4"/>
            <p:extLst>
              <p:ext uri="{D42A27DB-BD31-4B8C-83A1-F6EECF244321}">
                <p14:modId xmlns:p14="http://schemas.microsoft.com/office/powerpoint/2010/main" val="2152391116"/>
              </p:ext>
            </p:extLst>
          </p:nvPr>
        </p:nvGraphicFramePr>
        <p:xfrm>
          <a:off x="5867400" y="1314450"/>
          <a:ext cx="3124200" cy="3484880"/>
        </p:xfrm>
        <a:graphic>
          <a:graphicData uri="http://schemas.openxmlformats.org/drawingml/2006/table">
            <a:tbl>
              <a:tblPr firstRow="1" bandRow="1">
                <a:tableStyleId>{5C22544A-7EE6-4342-B048-85BDC9FD1C3A}</a:tableStyleId>
              </a:tblPr>
              <a:tblGrid>
                <a:gridCol w="1888891"/>
                <a:gridCol w="1235309"/>
              </a:tblGrid>
              <a:tr h="370840">
                <a:tc>
                  <a:txBody>
                    <a:bodyPr/>
                    <a:lstStyle/>
                    <a:p>
                      <a:r>
                        <a:rPr lang="en-US" sz="1800" dirty="0" smtClean="0"/>
                        <a:t>Activity</a:t>
                      </a:r>
                      <a:endParaRPr lang="en-US" sz="1800" dirty="0"/>
                    </a:p>
                  </a:txBody>
                  <a:tcPr/>
                </a:tc>
                <a:tc>
                  <a:txBody>
                    <a:bodyPr/>
                    <a:lstStyle/>
                    <a:p>
                      <a:r>
                        <a:rPr lang="en-US" sz="1800" dirty="0" smtClean="0"/>
                        <a:t>Time</a:t>
                      </a:r>
                      <a:endParaRPr lang="en-US" sz="1800" dirty="0"/>
                    </a:p>
                  </a:txBody>
                  <a:tcPr/>
                </a:tc>
              </a:tr>
              <a:tr h="640080">
                <a:tc>
                  <a:txBody>
                    <a:bodyPr/>
                    <a:lstStyle/>
                    <a:p>
                      <a:r>
                        <a:rPr lang="en-US" sz="1800" dirty="0" smtClean="0"/>
                        <a:t>Warm-up</a:t>
                      </a:r>
                      <a:r>
                        <a:rPr lang="en-US" sz="1800" baseline="0" dirty="0" smtClean="0"/>
                        <a:t> Activity</a:t>
                      </a:r>
                      <a:endParaRPr lang="en-US" sz="1800" dirty="0"/>
                    </a:p>
                  </a:txBody>
                  <a:tcPr/>
                </a:tc>
                <a:tc>
                  <a:txBody>
                    <a:bodyPr/>
                    <a:lstStyle/>
                    <a:p>
                      <a:r>
                        <a:rPr lang="en-US" sz="1800" dirty="0" smtClean="0"/>
                        <a:t>5 min</a:t>
                      </a:r>
                      <a:endParaRPr lang="en-US" sz="1800" dirty="0"/>
                    </a:p>
                  </a:txBody>
                  <a:tcPr/>
                </a:tc>
              </a:tr>
              <a:tr h="640080">
                <a:tc>
                  <a:txBody>
                    <a:bodyPr/>
                    <a:lstStyle/>
                    <a:p>
                      <a:r>
                        <a:rPr lang="en-US" sz="1800" dirty="0" smtClean="0"/>
                        <a:t>Q&amp;A time on video</a:t>
                      </a:r>
                      <a:endParaRPr lang="en-US" sz="1800" dirty="0"/>
                    </a:p>
                  </a:txBody>
                  <a:tcPr/>
                </a:tc>
                <a:tc>
                  <a:txBody>
                    <a:bodyPr/>
                    <a:lstStyle/>
                    <a:p>
                      <a:r>
                        <a:rPr lang="en-US" sz="1800" dirty="0" smtClean="0"/>
                        <a:t>5 - 10 </a:t>
                      </a:r>
                      <a:r>
                        <a:rPr lang="en-US" sz="1800" dirty="0" smtClean="0"/>
                        <a:t>min</a:t>
                      </a:r>
                      <a:endParaRPr lang="en-US" sz="1800" dirty="0"/>
                    </a:p>
                  </a:txBody>
                  <a:tcPr/>
                </a:tc>
              </a:tr>
              <a:tr h="1463040">
                <a:tc>
                  <a:txBody>
                    <a:bodyPr/>
                    <a:lstStyle/>
                    <a:p>
                      <a:r>
                        <a:rPr lang="en-US" sz="1800" dirty="0" smtClean="0"/>
                        <a:t>Guided and independent practice and/or lab activity</a:t>
                      </a:r>
                      <a:endParaRPr lang="en-US" sz="1800" dirty="0"/>
                    </a:p>
                  </a:txBody>
                  <a:tcPr/>
                </a:tc>
                <a:tc>
                  <a:txBody>
                    <a:bodyPr/>
                    <a:lstStyle/>
                    <a:p>
                      <a:r>
                        <a:rPr lang="en-US" sz="1800" dirty="0" smtClean="0"/>
                        <a:t>30-45 </a:t>
                      </a:r>
                      <a:r>
                        <a:rPr lang="en-US" sz="1800" dirty="0" smtClean="0"/>
                        <a:t>min</a:t>
                      </a:r>
                      <a:endParaRPr lang="en-US" sz="1800" dirty="0"/>
                    </a:p>
                  </a:txBody>
                  <a:tcPr/>
                </a:tc>
              </a:tr>
              <a:tr h="370840">
                <a:tc>
                  <a:txBody>
                    <a:bodyPr/>
                    <a:lstStyle/>
                    <a:p>
                      <a:endParaRPr lang="en-US" sz="1800"/>
                    </a:p>
                  </a:txBody>
                  <a:tcPr/>
                </a:tc>
                <a:tc>
                  <a:txBody>
                    <a:bodyPr/>
                    <a:lstStyle/>
                    <a:p>
                      <a:endParaRPr lang="en-US" sz="1800" dirty="0"/>
                    </a:p>
                  </a:txBody>
                  <a:tcPr/>
                </a:tc>
              </a:tr>
            </a:tbl>
          </a:graphicData>
        </a:graphic>
      </p:graphicFrame>
    </p:spTree>
    <p:extLst>
      <p:ext uri="{BB962C8B-B14F-4D97-AF65-F5344CB8AC3E}">
        <p14:creationId xmlns:p14="http://schemas.microsoft.com/office/powerpoint/2010/main" val="8959493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0" y="205978"/>
            <a:ext cx="5029200" cy="536972"/>
          </a:xfrm>
        </p:spPr>
        <p:txBody>
          <a:bodyPr>
            <a:normAutofit fontScale="90000"/>
          </a:bodyPr>
          <a:lstStyle/>
          <a:p>
            <a:r>
              <a:rPr lang="en-US" dirty="0" smtClean="0"/>
              <a:t>Flipping</a:t>
            </a:r>
            <a:endParaRPr lang="en-US" dirty="0"/>
          </a:p>
        </p:txBody>
      </p:sp>
      <p:sp>
        <p:nvSpPr>
          <p:cNvPr id="8" name="Content Placeholder 7"/>
          <p:cNvSpPr>
            <a:spLocks noGrp="1"/>
          </p:cNvSpPr>
          <p:nvPr>
            <p:ph sz="half" idx="2"/>
          </p:nvPr>
        </p:nvSpPr>
        <p:spPr>
          <a:xfrm>
            <a:off x="3505200" y="895350"/>
            <a:ext cx="5257800" cy="4038600"/>
          </a:xfrm>
        </p:spPr>
        <p:txBody>
          <a:bodyPr/>
          <a:lstStyle/>
          <a:p>
            <a:pPr>
              <a:buFont typeface="Arial" charset="0"/>
              <a:buChar char="•"/>
            </a:pPr>
            <a:r>
              <a:rPr lang="en-US" sz="2000" b="1" dirty="0" smtClean="0">
                <a:solidFill>
                  <a:srgbClr val="C00000"/>
                </a:solidFill>
              </a:rPr>
              <a:t>Speaks the language of today’s students</a:t>
            </a:r>
          </a:p>
          <a:p>
            <a:pPr>
              <a:buFont typeface="Arial" charset="0"/>
              <a:buChar char="•"/>
            </a:pPr>
            <a:r>
              <a:rPr lang="en-US" b="1" dirty="0" smtClean="0">
                <a:solidFill>
                  <a:srgbClr val="C00000"/>
                </a:solidFill>
              </a:rPr>
              <a:t>Helps busy students</a:t>
            </a:r>
            <a:endParaRPr lang="en-US" sz="2000" b="1" dirty="0" smtClean="0">
              <a:solidFill>
                <a:srgbClr val="C00000"/>
              </a:solidFill>
            </a:endParaRPr>
          </a:p>
          <a:p>
            <a:pPr>
              <a:buFont typeface="Arial" charset="0"/>
              <a:buChar char="•"/>
            </a:pPr>
            <a:r>
              <a:rPr lang="en-US" sz="2000" b="1" dirty="0" smtClean="0">
                <a:solidFill>
                  <a:srgbClr val="C00000"/>
                </a:solidFill>
              </a:rPr>
              <a:t>Helps struggling students</a:t>
            </a:r>
          </a:p>
          <a:p>
            <a:pPr>
              <a:buFont typeface="Arial" charset="0"/>
              <a:buChar char="•"/>
            </a:pPr>
            <a:r>
              <a:rPr lang="en-US" sz="2000" b="1" dirty="0" smtClean="0">
                <a:solidFill>
                  <a:srgbClr val="C00000"/>
                </a:solidFill>
              </a:rPr>
              <a:t>Helps students of all abilities excel</a:t>
            </a:r>
          </a:p>
          <a:p>
            <a:pPr>
              <a:buFont typeface="Arial" charset="0"/>
              <a:buChar char="•"/>
            </a:pPr>
            <a:r>
              <a:rPr lang="en-US" sz="2000" b="1" dirty="0" smtClean="0">
                <a:solidFill>
                  <a:srgbClr val="C00000"/>
                </a:solidFill>
              </a:rPr>
              <a:t>Allows students to pause and rewind their teacher</a:t>
            </a:r>
          </a:p>
          <a:p>
            <a:pPr>
              <a:buFont typeface="Arial" charset="0"/>
              <a:buChar char="•"/>
            </a:pPr>
            <a:r>
              <a:rPr lang="en-US" sz="2000" b="1" dirty="0" smtClean="0">
                <a:solidFill>
                  <a:srgbClr val="C00000"/>
                </a:solidFill>
              </a:rPr>
              <a:t>Increases student-teacher interaction</a:t>
            </a:r>
          </a:p>
          <a:p>
            <a:pPr>
              <a:buFont typeface="Arial" charset="0"/>
              <a:buChar char="•"/>
            </a:pPr>
            <a:r>
              <a:rPr lang="en-US" sz="2000" b="1" dirty="0" smtClean="0">
                <a:solidFill>
                  <a:srgbClr val="C00000"/>
                </a:solidFill>
              </a:rPr>
              <a:t>Allows teachers to know their students better</a:t>
            </a:r>
          </a:p>
          <a:p>
            <a:pPr>
              <a:buFont typeface="Arial" charset="0"/>
              <a:buChar char="•"/>
            </a:pPr>
            <a:r>
              <a:rPr lang="en-US" sz="2000" b="1" dirty="0" smtClean="0">
                <a:solidFill>
                  <a:srgbClr val="C00000"/>
                </a:solidFill>
              </a:rPr>
              <a:t>Educates not only students but parents and other siblings</a:t>
            </a:r>
          </a:p>
          <a:p>
            <a:pPr>
              <a:buFont typeface="Arial" charset="0"/>
              <a:buChar char="•"/>
            </a:pPr>
            <a:endParaRPr lang="en-US" b="1" dirty="0" smtClean="0">
              <a:solidFill>
                <a:srgbClr val="C00000"/>
              </a:solidFill>
            </a:endParaRPr>
          </a:p>
          <a:p>
            <a:pPr>
              <a:buFont typeface="Arial" charset="0"/>
              <a:buChar char="•"/>
            </a:pPr>
            <a:endParaRPr lang="en-US" b="1" dirty="0">
              <a:solidFill>
                <a:srgbClr val="C00000"/>
              </a:solidFill>
            </a:endParaRPr>
          </a:p>
        </p:txBody>
      </p:sp>
      <p:pic>
        <p:nvPicPr>
          <p:cNvPr id="18433" name="Picture 1" descr="C:\Users\penprase\Downloads\pointing_at_chalkboard_anim_500_clr_8927.gif"/>
          <p:cNvPicPr>
            <a:picLocks noChangeAspect="1" noChangeArrowheads="1" noCrop="1"/>
          </p:cNvPicPr>
          <p:nvPr/>
        </p:nvPicPr>
        <p:blipFill>
          <a:blip r:embed="rId2" cstate="print"/>
          <a:srcRect/>
          <a:stretch>
            <a:fillRect/>
          </a:stretch>
        </p:blipFill>
        <p:spPr bwMode="auto">
          <a:xfrm>
            <a:off x="-228600" y="133350"/>
            <a:ext cx="4191000" cy="3151632"/>
          </a:xfrm>
          <a:prstGeom prst="rect">
            <a:avLst/>
          </a:prstGeom>
          <a:noFill/>
        </p:spPr>
      </p:pic>
      <p:sp>
        <p:nvSpPr>
          <p:cNvPr id="7" name="TextBox 6"/>
          <p:cNvSpPr txBox="1"/>
          <p:nvPr/>
        </p:nvSpPr>
        <p:spPr>
          <a:xfrm>
            <a:off x="1371600" y="1047750"/>
            <a:ext cx="1809854" cy="369332"/>
          </a:xfrm>
          <a:prstGeom prst="rect">
            <a:avLst/>
          </a:prstGeom>
          <a:noFill/>
        </p:spPr>
        <p:txBody>
          <a:bodyPr wrap="none" rtlCol="0">
            <a:spAutoFit/>
          </a:bodyPr>
          <a:lstStyle/>
          <a:p>
            <a:r>
              <a:rPr lang="en-US" b="1" dirty="0" smtClean="0">
                <a:solidFill>
                  <a:schemeClr val="bg1"/>
                </a:solidFill>
              </a:rPr>
              <a:t>Why Change????</a:t>
            </a:r>
            <a:endParaRPr lang="en-US" b="1" dirty="0">
              <a:solidFill>
                <a:schemeClr val="bg1"/>
              </a:solidFill>
            </a:endParaRPr>
          </a:p>
        </p:txBody>
      </p:sp>
    </p:spTree>
    <p:extLst>
      <p:ext uri="{BB962C8B-B14F-4D97-AF65-F5344CB8AC3E}">
        <p14:creationId xmlns:p14="http://schemas.microsoft.com/office/powerpoint/2010/main" val="880284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Content Placeholder 9"/>
          <p:cNvSpPr>
            <a:spLocks noGrp="1"/>
          </p:cNvSpPr>
          <p:nvPr>
            <p:ph sz="half" idx="2"/>
          </p:nvPr>
        </p:nvSpPr>
        <p:spPr/>
        <p:txBody>
          <a:bodyPr>
            <a:normAutofit/>
          </a:bodyPr>
          <a:lstStyle/>
          <a:p>
            <a:endParaRPr lang="en-US" dirty="0" smtClean="0"/>
          </a:p>
          <a:p>
            <a:endParaRPr lang="en-US" dirty="0"/>
          </a:p>
        </p:txBody>
      </p:sp>
      <p:sp>
        <p:nvSpPr>
          <p:cNvPr id="12" name="Content Placeholder 11"/>
          <p:cNvSpPr>
            <a:spLocks noGrp="1"/>
          </p:cNvSpPr>
          <p:nvPr>
            <p:ph sz="half" idx="14"/>
          </p:nvPr>
        </p:nvSpPr>
        <p:spPr/>
        <p:txBody>
          <a:bodyPr>
            <a:normAutofit/>
          </a:bodyPr>
          <a:lstStyle/>
          <a:p>
            <a:endParaRPr lang="en-US" dirty="0" smtClean="0"/>
          </a:p>
          <a:p>
            <a:endParaRPr lang="en-US" dirty="0" smtClean="0"/>
          </a:p>
          <a:p>
            <a:endParaRPr lang="en-US" dirty="0"/>
          </a:p>
        </p:txBody>
      </p:sp>
      <p:sp>
        <p:nvSpPr>
          <p:cNvPr id="8" name="Title 7"/>
          <p:cNvSpPr>
            <a:spLocks noGrp="1"/>
          </p:cNvSpPr>
          <p:nvPr>
            <p:ph type="title"/>
          </p:nvPr>
        </p:nvSpPr>
        <p:spPr>
          <a:xfrm>
            <a:off x="609600" y="205978"/>
            <a:ext cx="8229600" cy="536972"/>
          </a:xfrm>
        </p:spPr>
        <p:txBody>
          <a:bodyPr>
            <a:normAutofit fontScale="90000"/>
          </a:bodyPr>
          <a:lstStyle/>
          <a:p>
            <a:r>
              <a:rPr lang="en-US" dirty="0" smtClean="0"/>
              <a:t>Why You Should Not Change--If</a:t>
            </a:r>
            <a:endParaRPr lang="en-US" dirty="0"/>
          </a:p>
        </p:txBody>
      </p:sp>
      <p:sp>
        <p:nvSpPr>
          <p:cNvPr id="11" name="Content Placeholder 10"/>
          <p:cNvSpPr>
            <a:spLocks noGrp="1"/>
          </p:cNvSpPr>
          <p:nvPr>
            <p:ph sz="half" idx="15"/>
          </p:nvPr>
        </p:nvSpPr>
        <p:spPr>
          <a:xfrm>
            <a:off x="4648202" y="2876550"/>
            <a:ext cx="2057399" cy="1485900"/>
          </a:xfrm>
        </p:spPr>
        <p:txBody>
          <a:bodyPr/>
          <a:lstStyle/>
          <a:p>
            <a:r>
              <a:rPr lang="en-US" b="1" dirty="0" smtClean="0">
                <a:solidFill>
                  <a:srgbClr val="00B0F0"/>
                </a:solidFill>
              </a:rPr>
              <a:t>Because everyone is doing it!</a:t>
            </a:r>
            <a:endParaRPr lang="en-US" b="1" dirty="0">
              <a:solidFill>
                <a:srgbClr val="00B0F0"/>
              </a:solidFill>
            </a:endParaRPr>
          </a:p>
        </p:txBody>
      </p:sp>
      <p:sp>
        <p:nvSpPr>
          <p:cNvPr id="13" name="Content Placeholder 12"/>
          <p:cNvSpPr>
            <a:spLocks noGrp="1"/>
          </p:cNvSpPr>
          <p:nvPr>
            <p:ph sz="half" idx="16"/>
          </p:nvPr>
        </p:nvSpPr>
        <p:spPr/>
        <p:txBody>
          <a:bodyPr/>
          <a:lstStyle/>
          <a:p>
            <a:r>
              <a:rPr lang="en-US" b="1" dirty="0" smtClean="0">
                <a:solidFill>
                  <a:srgbClr val="C00000"/>
                </a:solidFill>
              </a:rPr>
              <a:t>Because you think it is cutting edge</a:t>
            </a:r>
            <a:endParaRPr lang="en-US" b="1" dirty="0">
              <a:solidFill>
                <a:srgbClr val="C00000"/>
              </a:solidFill>
            </a:endParaRPr>
          </a:p>
        </p:txBody>
      </p:sp>
      <p:sp>
        <p:nvSpPr>
          <p:cNvPr id="14" name="Content Placeholder 13"/>
          <p:cNvSpPr>
            <a:spLocks noGrp="1"/>
          </p:cNvSpPr>
          <p:nvPr>
            <p:ph sz="half" idx="17"/>
          </p:nvPr>
        </p:nvSpPr>
        <p:spPr/>
        <p:txBody>
          <a:bodyPr/>
          <a:lstStyle/>
          <a:p>
            <a:r>
              <a:rPr lang="en-US" b="1" dirty="0" smtClean="0">
                <a:solidFill>
                  <a:srgbClr val="FFFF00"/>
                </a:solidFill>
              </a:rPr>
              <a:t>Because it is easier</a:t>
            </a:r>
            <a:endParaRPr lang="en-US" b="1" dirty="0">
              <a:solidFill>
                <a:srgbClr val="FFFF00"/>
              </a:solidFill>
            </a:endParaRPr>
          </a:p>
        </p:txBody>
      </p:sp>
      <p:sp>
        <p:nvSpPr>
          <p:cNvPr id="16" name="Content Placeholder 13"/>
          <p:cNvSpPr txBox="1">
            <a:spLocks/>
          </p:cNvSpPr>
          <p:nvPr/>
        </p:nvSpPr>
        <p:spPr>
          <a:xfrm>
            <a:off x="6705600" y="2952750"/>
            <a:ext cx="2438400" cy="1485900"/>
          </a:xfrm>
          <a:prstGeom prst="rect">
            <a:avLst/>
          </a:prstGeom>
        </p:spPr>
        <p:txBody>
          <a:bodyPr vert="horz" lIns="91440" tIns="45720" rIns="91440" bIns="45720" rtlCol="0">
            <a:normAutofit fontScale="92500" lnSpcReduction="20000"/>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en-US" sz="2800" b="1" i="0" u="none" strike="noStrike" kern="1200" cap="none" spc="0" normalizeH="0" baseline="0" noProof="0" dirty="0" smtClean="0">
                <a:ln>
                  <a:noFill/>
                </a:ln>
                <a:solidFill>
                  <a:srgbClr val="FF9900"/>
                </a:solidFill>
                <a:effectLst/>
                <a:uLnTx/>
                <a:uFillTx/>
                <a:latin typeface="+mn-lt"/>
                <a:ea typeface="+mn-ea"/>
                <a:cs typeface="+mn-cs"/>
              </a:rPr>
              <a:t>Because it exempts us from being good teachers</a:t>
            </a:r>
            <a:endParaRPr kumimoji="0" lang="en-US" sz="2800" b="1" i="0" u="none" strike="noStrike" kern="1200" cap="none" spc="0" normalizeH="0" baseline="0" noProof="0" dirty="0">
              <a:ln>
                <a:noFill/>
              </a:ln>
              <a:solidFill>
                <a:srgbClr val="FF9900"/>
              </a:solidFill>
              <a:effectLst/>
              <a:uLnTx/>
              <a:uFillTx/>
              <a:latin typeface="+mn-lt"/>
              <a:ea typeface="+mn-ea"/>
              <a:cs typeface="+mn-cs"/>
            </a:endParaRPr>
          </a:p>
        </p:txBody>
      </p:sp>
      <p:pic>
        <p:nvPicPr>
          <p:cNvPr id="16385" name="Picture 1" descr="C:\Users\penprase\Downloads\stick_figure_check_cancel_500_clr_7071.gif"/>
          <p:cNvPicPr>
            <a:picLocks noChangeAspect="1" noChangeArrowheads="1" noCrop="1"/>
          </p:cNvPicPr>
          <p:nvPr/>
        </p:nvPicPr>
        <p:blipFill>
          <a:blip r:embed="rId2" cstate="print"/>
          <a:srcRect/>
          <a:stretch>
            <a:fillRect/>
          </a:stretch>
        </p:blipFill>
        <p:spPr bwMode="auto">
          <a:xfrm>
            <a:off x="-90154" y="1047750"/>
            <a:ext cx="4547854" cy="3228976"/>
          </a:xfrm>
          <a:prstGeom prst="rect">
            <a:avLst/>
          </a:prstGeom>
          <a:noFill/>
        </p:spPr>
      </p:pic>
    </p:spTree>
    <p:extLst>
      <p:ext uri="{BB962C8B-B14F-4D97-AF65-F5344CB8AC3E}">
        <p14:creationId xmlns:p14="http://schemas.microsoft.com/office/powerpoint/2010/main" val="24985499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sz="quarter" idx="15"/>
          </p:nvPr>
        </p:nvSpPr>
        <p:spPr>
          <a:xfrm>
            <a:off x="4648200" y="1123950"/>
            <a:ext cx="4191000" cy="628650"/>
          </a:xfrm>
        </p:spPr>
        <p:txBody>
          <a:bodyPr>
            <a:normAutofit lnSpcReduction="10000"/>
          </a:bodyPr>
          <a:lstStyle/>
          <a:p>
            <a:r>
              <a:rPr lang="en-US" dirty="0" smtClean="0"/>
              <a:t>Make Commitment to Change-Join Our Group </a:t>
            </a:r>
            <a:r>
              <a:rPr lang="en-US" dirty="0" smtClean="0">
                <a:sym typeface="Wingdings" pitchFamily="2" charset="2"/>
              </a:rPr>
              <a:t></a:t>
            </a:r>
            <a:endParaRPr lang="en-US" dirty="0"/>
          </a:p>
        </p:txBody>
      </p:sp>
      <p:sp>
        <p:nvSpPr>
          <p:cNvPr id="14" name="Text Placeholder 13"/>
          <p:cNvSpPr>
            <a:spLocks noGrp="1"/>
          </p:cNvSpPr>
          <p:nvPr>
            <p:ph type="body" sz="quarter" idx="16"/>
          </p:nvPr>
        </p:nvSpPr>
        <p:spPr>
          <a:xfrm>
            <a:off x="4648200" y="1962150"/>
            <a:ext cx="4191000" cy="628650"/>
          </a:xfrm>
        </p:spPr>
        <p:txBody>
          <a:bodyPr>
            <a:normAutofit/>
          </a:bodyPr>
          <a:lstStyle/>
          <a:p>
            <a:r>
              <a:rPr lang="en-US" dirty="0" smtClean="0"/>
              <a:t>Learn about Flipping –Good, Bad and Ugly</a:t>
            </a:r>
            <a:endParaRPr lang="en-US" dirty="0"/>
          </a:p>
        </p:txBody>
      </p:sp>
      <p:sp>
        <p:nvSpPr>
          <p:cNvPr id="15" name="Text Placeholder 14"/>
          <p:cNvSpPr>
            <a:spLocks noGrp="1"/>
          </p:cNvSpPr>
          <p:nvPr>
            <p:ph type="body" sz="quarter" idx="17"/>
          </p:nvPr>
        </p:nvSpPr>
        <p:spPr>
          <a:xfrm>
            <a:off x="4648200" y="2876550"/>
            <a:ext cx="4191000" cy="628650"/>
          </a:xfrm>
        </p:spPr>
        <p:txBody>
          <a:bodyPr>
            <a:normAutofit lnSpcReduction="10000"/>
          </a:bodyPr>
          <a:lstStyle/>
          <a:p>
            <a:r>
              <a:rPr lang="en-US" dirty="0" smtClean="0"/>
              <a:t>Develop Your First Flipped Class Video (or whatever venue you choose)</a:t>
            </a:r>
            <a:endParaRPr lang="en-US" dirty="0"/>
          </a:p>
        </p:txBody>
      </p:sp>
      <p:sp>
        <p:nvSpPr>
          <p:cNvPr id="11" name="Text Placeholder 10"/>
          <p:cNvSpPr>
            <a:spLocks noGrp="1"/>
          </p:cNvSpPr>
          <p:nvPr>
            <p:ph type="body" sz="quarter" idx="18"/>
          </p:nvPr>
        </p:nvSpPr>
        <p:spPr>
          <a:xfrm>
            <a:off x="4648200" y="3638550"/>
            <a:ext cx="4191000" cy="628650"/>
          </a:xfrm>
        </p:spPr>
        <p:txBody>
          <a:bodyPr>
            <a:normAutofit/>
          </a:bodyPr>
          <a:lstStyle/>
          <a:p>
            <a:r>
              <a:rPr lang="en-US" dirty="0" smtClean="0"/>
              <a:t>Plan to begin to use next summer or fall</a:t>
            </a:r>
            <a:endParaRPr lang="en-US" dirty="0"/>
          </a:p>
        </p:txBody>
      </p:sp>
      <p:sp>
        <p:nvSpPr>
          <p:cNvPr id="10" name="Title 9"/>
          <p:cNvSpPr>
            <a:spLocks noGrp="1"/>
          </p:cNvSpPr>
          <p:nvPr>
            <p:ph type="title"/>
          </p:nvPr>
        </p:nvSpPr>
        <p:spPr/>
        <p:txBody>
          <a:bodyPr>
            <a:normAutofit fontScale="90000"/>
          </a:bodyPr>
          <a:lstStyle/>
          <a:p>
            <a:r>
              <a:rPr lang="en-US" dirty="0" smtClean="0">
                <a:solidFill>
                  <a:schemeClr val="accent1"/>
                </a:solidFill>
              </a:rPr>
              <a:t>What’s Next?</a:t>
            </a:r>
            <a:endParaRPr lang="en-US" dirty="0"/>
          </a:p>
        </p:txBody>
      </p:sp>
      <p:grpSp>
        <p:nvGrpSpPr>
          <p:cNvPr id="2" name="Group 29"/>
          <p:cNvGrpSpPr/>
          <p:nvPr/>
        </p:nvGrpSpPr>
        <p:grpSpPr>
          <a:xfrm>
            <a:off x="3200399" y="1100336"/>
            <a:ext cx="1318393" cy="3224014"/>
            <a:chOff x="2667000" y="1807029"/>
            <a:chExt cx="1371600" cy="2971800"/>
          </a:xfrm>
        </p:grpSpPr>
        <p:sp>
          <p:nvSpPr>
            <p:cNvPr id="16" name="Rectangle 15"/>
            <p:cNvSpPr/>
            <p:nvPr/>
          </p:nvSpPr>
          <p:spPr>
            <a:xfrm>
              <a:off x="2667000" y="4321629"/>
              <a:ext cx="1371600" cy="45720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Step 4</a:t>
              </a:r>
              <a:endParaRPr lang="en-US" dirty="0"/>
            </a:p>
          </p:txBody>
        </p:sp>
        <p:grpSp>
          <p:nvGrpSpPr>
            <p:cNvPr id="3" name="Group 16"/>
            <p:cNvGrpSpPr/>
            <p:nvPr/>
          </p:nvGrpSpPr>
          <p:grpSpPr>
            <a:xfrm>
              <a:off x="2667000" y="1807029"/>
              <a:ext cx="1371600" cy="707571"/>
              <a:chOff x="2209800" y="1807029"/>
              <a:chExt cx="1371600" cy="707571"/>
            </a:xfrm>
          </p:grpSpPr>
          <p:sp>
            <p:nvSpPr>
              <p:cNvPr id="18" name="Rectangle 17"/>
              <p:cNvSpPr/>
              <p:nvPr/>
            </p:nvSpPr>
            <p:spPr>
              <a:xfrm>
                <a:off x="2209800" y="1807029"/>
                <a:ext cx="1371600" cy="457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Step 1</a:t>
                </a:r>
                <a:endParaRPr lang="en-US" dirty="0"/>
              </a:p>
            </p:txBody>
          </p:sp>
          <p:sp>
            <p:nvSpPr>
              <p:cNvPr id="19" name="Down Arrow 18"/>
              <p:cNvSpPr/>
              <p:nvPr/>
            </p:nvSpPr>
            <p:spPr>
              <a:xfrm>
                <a:off x="2590800" y="2286000"/>
                <a:ext cx="609600" cy="228600"/>
              </a:xfrm>
              <a:prstGeom prst="downArrow">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 name="Group 19"/>
            <p:cNvGrpSpPr/>
            <p:nvPr/>
          </p:nvGrpSpPr>
          <p:grpSpPr>
            <a:xfrm>
              <a:off x="2667000" y="2645229"/>
              <a:ext cx="1371600" cy="703823"/>
              <a:chOff x="2202305" y="2496577"/>
              <a:chExt cx="1371600" cy="703823"/>
            </a:xfrm>
          </p:grpSpPr>
          <p:sp>
            <p:nvSpPr>
              <p:cNvPr id="21" name="Rectangle 20"/>
              <p:cNvSpPr/>
              <p:nvPr/>
            </p:nvSpPr>
            <p:spPr>
              <a:xfrm>
                <a:off x="2202305" y="2496577"/>
                <a:ext cx="1371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Step 2</a:t>
                </a:r>
                <a:endParaRPr lang="en-US" dirty="0"/>
              </a:p>
            </p:txBody>
          </p:sp>
          <p:sp>
            <p:nvSpPr>
              <p:cNvPr id="22" name="Down Arrow 21"/>
              <p:cNvSpPr/>
              <p:nvPr/>
            </p:nvSpPr>
            <p:spPr>
              <a:xfrm>
                <a:off x="2590800" y="2971800"/>
                <a:ext cx="609600" cy="228600"/>
              </a:xfrm>
              <a:prstGeom prst="downArrow">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grpSp>
        <p:grpSp>
          <p:nvGrpSpPr>
            <p:cNvPr id="5" name="Group 22"/>
            <p:cNvGrpSpPr/>
            <p:nvPr/>
          </p:nvGrpSpPr>
          <p:grpSpPr>
            <a:xfrm>
              <a:off x="2667000" y="3483429"/>
              <a:ext cx="1371600" cy="707571"/>
              <a:chOff x="2209800" y="3254829"/>
              <a:chExt cx="1371600" cy="707571"/>
            </a:xfrm>
          </p:grpSpPr>
          <p:sp>
            <p:nvSpPr>
              <p:cNvPr id="24" name="Rectangle 23"/>
              <p:cNvSpPr/>
              <p:nvPr/>
            </p:nvSpPr>
            <p:spPr>
              <a:xfrm>
                <a:off x="2209800" y="3254829"/>
                <a:ext cx="1371600" cy="45720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smtClean="0"/>
                  <a:t>Step 3</a:t>
                </a:r>
                <a:endParaRPr lang="en-US" dirty="0"/>
              </a:p>
            </p:txBody>
          </p:sp>
          <p:sp>
            <p:nvSpPr>
              <p:cNvPr id="25" name="Down Arrow 24"/>
              <p:cNvSpPr/>
              <p:nvPr/>
            </p:nvSpPr>
            <p:spPr>
              <a:xfrm>
                <a:off x="2590800" y="3733800"/>
                <a:ext cx="609600" cy="228600"/>
              </a:xfrm>
              <a:prstGeom prst="downArrow">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764368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7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6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 calcmode="lin" valueType="num">
                                      <p:cBhvr additive="base">
                                        <p:cTn id="1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anim calcmode="lin" valueType="num">
                                      <p:cBhvr additive="base">
                                        <p:cTn id="1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5">
                                            <p:txEl>
                                              <p:pRg st="0" end="0"/>
                                            </p:txEl>
                                          </p:spTgt>
                                        </p:tgtEl>
                                        <p:attrNameLst>
                                          <p:attrName>style.visibility</p:attrName>
                                        </p:attrNameLst>
                                      </p:cBhvr>
                                      <p:to>
                                        <p:strVal val="visible"/>
                                      </p:to>
                                    </p:set>
                                    <p:anim calcmode="lin" valueType="num">
                                      <p:cBhvr additive="base">
                                        <p:cTn id="24"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3200" dirty="0" smtClean="0">
                <a:solidFill>
                  <a:schemeClr val="accent1"/>
                </a:solidFill>
              </a:rPr>
              <a:t>Questions?</a:t>
            </a:r>
            <a:r>
              <a:rPr lang="en-US" sz="3200" dirty="0" smtClean="0"/>
              <a:t> More Information?</a:t>
            </a:r>
            <a:endParaRPr lang="en-US" sz="3200" dirty="0"/>
          </a:p>
        </p:txBody>
      </p:sp>
      <p:sp>
        <p:nvSpPr>
          <p:cNvPr id="7" name="Content Placeholder 6"/>
          <p:cNvSpPr>
            <a:spLocks noGrp="1"/>
          </p:cNvSpPr>
          <p:nvPr>
            <p:ph sz="half" idx="2"/>
          </p:nvPr>
        </p:nvSpPr>
        <p:spPr>
          <a:xfrm>
            <a:off x="5715000" y="1828801"/>
            <a:ext cx="3048000" cy="2765822"/>
          </a:xfrm>
        </p:spPr>
        <p:txBody>
          <a:bodyPr/>
          <a:lstStyle/>
          <a:p>
            <a:r>
              <a:rPr lang="en-US" dirty="0" smtClean="0"/>
              <a:t>Joseph Page </a:t>
            </a:r>
            <a:r>
              <a:rPr lang="en-US" dirty="0" smtClean="0">
                <a:sym typeface="Wingdings" panose="05000000000000000000" pitchFamily="2" charset="2"/>
              </a:rPr>
              <a:t></a:t>
            </a:r>
            <a:endParaRPr lang="en-US" dirty="0" smtClean="0"/>
          </a:p>
          <a:p>
            <a:r>
              <a:rPr lang="en-US" dirty="0" smtClean="0">
                <a:hlinkClick r:id="rId2"/>
              </a:rPr>
              <a:t>pagej1@cliu.org</a:t>
            </a:r>
            <a:r>
              <a:rPr lang="en-US" dirty="0" smtClean="0"/>
              <a:t> </a:t>
            </a:r>
            <a:endParaRPr lang="en-US" dirty="0" smtClean="0"/>
          </a:p>
          <a:p>
            <a:endParaRPr lang="en-US" dirty="0" smtClean="0"/>
          </a:p>
          <a:p>
            <a:endParaRPr lang="en-US" dirty="0" smtClean="0"/>
          </a:p>
        </p:txBody>
      </p:sp>
      <p:pic>
        <p:nvPicPr>
          <p:cNvPr id="9" name="Content Placeholder 8"/>
          <p:cNvPicPr>
            <a:picLocks noGrp="1" noChangeAspect="1"/>
          </p:cNvPicPr>
          <p:nvPr>
            <p:ph sz="half" idx="1"/>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667003" y="1143001"/>
            <a:ext cx="2771775" cy="3571875"/>
          </a:xfrm>
        </p:spPr>
      </p:pic>
    </p:spTree>
    <p:extLst>
      <p:ext uri="{BB962C8B-B14F-4D97-AF65-F5344CB8AC3E}">
        <p14:creationId xmlns:p14="http://schemas.microsoft.com/office/powerpoint/2010/main" val="10710479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Today</a:t>
            </a:r>
            <a:endParaRPr lang="en-US" dirty="0"/>
          </a:p>
        </p:txBody>
      </p:sp>
      <p:sp>
        <p:nvSpPr>
          <p:cNvPr id="3" name="Content Placeholder 2"/>
          <p:cNvSpPr>
            <a:spLocks noGrp="1"/>
          </p:cNvSpPr>
          <p:nvPr>
            <p:ph idx="1"/>
          </p:nvPr>
        </p:nvSpPr>
        <p:spPr/>
        <p:txBody>
          <a:bodyPr/>
          <a:lstStyle/>
          <a:p>
            <a:pPr>
              <a:buFont typeface="Arial" charset="0"/>
              <a:buChar char="•"/>
            </a:pPr>
            <a:r>
              <a:rPr lang="en-US" dirty="0" smtClean="0"/>
              <a:t>Who Are you</a:t>
            </a:r>
            <a:r>
              <a:rPr lang="en-US" dirty="0" smtClean="0"/>
              <a:t>?</a:t>
            </a:r>
            <a:endParaRPr lang="en-US" dirty="0" smtClean="0"/>
          </a:p>
          <a:p>
            <a:pPr>
              <a:buFont typeface="Arial" charset="0"/>
              <a:buChar char="•"/>
            </a:pPr>
            <a:r>
              <a:rPr lang="en-US" dirty="0" smtClean="0"/>
              <a:t>Refocus back to why we are teachers</a:t>
            </a:r>
          </a:p>
          <a:p>
            <a:pPr>
              <a:buFont typeface="Arial" charset="0"/>
              <a:buChar char="•"/>
            </a:pPr>
            <a:r>
              <a:rPr lang="en-US" dirty="0" smtClean="0"/>
              <a:t>What is happening in educational world today</a:t>
            </a:r>
          </a:p>
          <a:p>
            <a:pPr>
              <a:buFont typeface="Arial" charset="0"/>
              <a:buChar char="•"/>
            </a:pPr>
            <a:r>
              <a:rPr lang="en-US" dirty="0" smtClean="0"/>
              <a:t>What does flip classroom </a:t>
            </a:r>
            <a:r>
              <a:rPr lang="en-US" dirty="0" smtClean="0"/>
              <a:t>mean?</a:t>
            </a:r>
            <a:endParaRPr lang="en-US" dirty="0" smtClean="0"/>
          </a:p>
          <a:p>
            <a:pPr>
              <a:buFont typeface="Arial" charset="0"/>
              <a:buChar char="•"/>
            </a:pPr>
            <a:r>
              <a:rPr lang="en-US" dirty="0" smtClean="0"/>
              <a:t>How do we get there?</a:t>
            </a:r>
          </a:p>
          <a:p>
            <a:pPr>
              <a:buFont typeface="Arial" charset="0"/>
              <a:buChar char="•"/>
            </a:pPr>
            <a:endParaRPr lang="en-US" dirty="0" smtClean="0"/>
          </a:p>
          <a:p>
            <a:pPr>
              <a:buFont typeface="Arial" charset="0"/>
              <a:buChar char="•"/>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152400" y="4019550"/>
            <a:ext cx="8991600" cy="990600"/>
          </a:xfrm>
        </p:spPr>
        <p:txBody>
          <a:bodyPr>
            <a:normAutofit fontScale="62500" lnSpcReduction="20000"/>
          </a:bodyPr>
          <a:lstStyle/>
          <a:p>
            <a:pPr algn="l"/>
            <a:r>
              <a:rPr lang="en-US" sz="5100" b="1" dirty="0" smtClean="0">
                <a:solidFill>
                  <a:srgbClr val="FFFF00"/>
                </a:solidFill>
              </a:rPr>
              <a:t>Why are we teachers—Lets remember through the</a:t>
            </a:r>
          </a:p>
          <a:p>
            <a:pPr algn="l"/>
            <a:r>
              <a:rPr lang="en-US" sz="5100" b="1" dirty="0" smtClean="0">
                <a:solidFill>
                  <a:srgbClr val="FFFF00"/>
                </a:solidFill>
              </a:rPr>
              <a:t>true story by Mrs. Thompson and Teddy    </a:t>
            </a:r>
          </a:p>
          <a:p>
            <a:endParaRPr lang="en-US" dirty="0"/>
          </a:p>
        </p:txBody>
      </p:sp>
      <p:pic>
        <p:nvPicPr>
          <p:cNvPr id="10" name="Recorded Sound">
            <a:hlinkClick r:id="" action="ppaction://media"/>
          </p:cNvPr>
          <p:cNvPicPr>
            <a:picLocks noRot="1" noChangeAspect="1"/>
          </p:cNvPicPr>
          <p:nvPr>
            <a:wavAudioFile r:embed="rId1" name="Recorded Sound"/>
          </p:nvPr>
        </p:nvPicPr>
        <p:blipFill>
          <a:blip r:embed="rId4" cstate="print"/>
          <a:stretch>
            <a:fillRect/>
          </a:stretch>
        </p:blipFill>
        <p:spPr>
          <a:xfrm>
            <a:off x="8001000" y="4400550"/>
            <a:ext cx="304800" cy="304800"/>
          </a:xfrm>
          <a:prstGeom prst="rect">
            <a:avLst/>
          </a:prstGeom>
        </p:spPr>
      </p:pic>
    </p:spTree>
    <p:extLst>
      <p:ext uri="{BB962C8B-B14F-4D97-AF65-F5344CB8AC3E}">
        <p14:creationId xmlns:p14="http://schemas.microsoft.com/office/powerpoint/2010/main" val="37704500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6169" fill="hold"/>
                                        <p:tgtEl>
                                          <p:spTgt spid="10"/>
                                        </p:tgtEl>
                                      </p:cBhvr>
                                    </p:cmd>
                                  </p:childTnLst>
                                </p:cTn>
                              </p:par>
                            </p:childTnLst>
                          </p:cTn>
                        </p:par>
                      </p:childTnLst>
                    </p:cTn>
                  </p:par>
                </p:childTnLst>
              </p:cTn>
              <p:nextCondLst>
                <p:cond evt="onClick" delay="0">
                  <p:tgtEl>
                    <p:spTgt spid="10"/>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Who are our students?</a:t>
            </a:r>
            <a:endParaRPr lang="en-US" dirty="0"/>
          </a:p>
        </p:txBody>
      </p:sp>
      <p:sp>
        <p:nvSpPr>
          <p:cNvPr id="3" name="Content Placeholder 2"/>
          <p:cNvSpPr>
            <a:spLocks noGrp="1"/>
          </p:cNvSpPr>
          <p:nvPr>
            <p:ph idx="1"/>
          </p:nvPr>
        </p:nvSpPr>
        <p:spPr>
          <a:xfrm>
            <a:off x="228600" y="742950"/>
            <a:ext cx="8610600" cy="4190999"/>
          </a:xfrm>
        </p:spPr>
        <p:txBody>
          <a:bodyPr>
            <a:normAutofit/>
          </a:bodyPr>
          <a:lstStyle/>
          <a:p>
            <a:r>
              <a:rPr lang="en-US" b="1" dirty="0" smtClean="0">
                <a:solidFill>
                  <a:srgbClr val="FFFF00"/>
                </a:solidFill>
              </a:rPr>
              <a:t>Generation </a:t>
            </a:r>
            <a:r>
              <a:rPr lang="en-US" b="1" dirty="0" smtClean="0">
                <a:solidFill>
                  <a:srgbClr val="FFFF00"/>
                </a:solidFill>
              </a:rPr>
              <a:t>Y </a:t>
            </a:r>
            <a:r>
              <a:rPr lang="en-US" dirty="0" smtClean="0">
                <a:solidFill>
                  <a:srgbClr val="FFFF00"/>
                </a:solidFill>
              </a:rPr>
              <a:t>(born 1977 through 2000) </a:t>
            </a:r>
            <a:r>
              <a:rPr lang="en-US" dirty="0" smtClean="0"/>
              <a:t>grew up being defined by 9/11, bombings in Oklahoma City and school shootings. They were raised in a child focused environment. </a:t>
            </a:r>
          </a:p>
          <a:p>
            <a:pPr marL="338138" indent="-338138">
              <a:buFont typeface="Arial" panose="020B0604020202020204" pitchFamily="34" charset="0"/>
              <a:buChar char="•"/>
            </a:pPr>
            <a:r>
              <a:rPr lang="en-US" dirty="0" smtClean="0"/>
              <a:t>Core </a:t>
            </a:r>
            <a:r>
              <a:rPr lang="en-US" dirty="0" smtClean="0"/>
              <a:t>values include optimism, civic duty, confidence, achievement, sociability, morality, street </a:t>
            </a:r>
            <a:r>
              <a:rPr lang="en-US" dirty="0" smtClean="0"/>
              <a:t>smarts</a:t>
            </a:r>
            <a:r>
              <a:rPr lang="en-US" dirty="0" smtClean="0"/>
              <a:t>, and diversity.</a:t>
            </a:r>
          </a:p>
          <a:p>
            <a:endParaRPr lang="en-US" b="1" dirty="0" smtClean="0"/>
          </a:p>
          <a:p>
            <a:r>
              <a:rPr lang="en-US" b="1" dirty="0" smtClean="0">
                <a:solidFill>
                  <a:srgbClr val="FFFF00"/>
                </a:solidFill>
              </a:rPr>
              <a:t>Generation </a:t>
            </a:r>
            <a:r>
              <a:rPr lang="en-US" b="1" dirty="0" smtClean="0">
                <a:solidFill>
                  <a:srgbClr val="FFFF00"/>
                </a:solidFill>
              </a:rPr>
              <a:t>Z </a:t>
            </a:r>
            <a:r>
              <a:rPr lang="en-US" dirty="0" smtClean="0">
                <a:solidFill>
                  <a:srgbClr val="FFFF00"/>
                </a:solidFill>
              </a:rPr>
              <a:t>(Millennials) (born early 1990s to present) </a:t>
            </a:r>
            <a:r>
              <a:rPr lang="en-US" dirty="0" smtClean="0"/>
              <a:t>grew up with the internet, cell phones, I-Pads and I-Pods. They get information fast and expect it quickly. They often are seen as inpatient and are technically savvy. </a:t>
            </a:r>
          </a:p>
          <a:p>
            <a:pPr marL="285750" indent="-285750">
              <a:buFont typeface="Arial" panose="020B0604020202020204" pitchFamily="34" charset="0"/>
              <a:buChar char="•"/>
            </a:pPr>
            <a:r>
              <a:rPr lang="en-US" dirty="0" smtClean="0"/>
              <a:t>Core </a:t>
            </a:r>
            <a:r>
              <a:rPr lang="en-US" dirty="0" smtClean="0"/>
              <a:t>values are a sense of social justice, philanthropy and maturity that comes with growing up </a:t>
            </a:r>
            <a:r>
              <a:rPr lang="en-US" dirty="0" smtClean="0"/>
              <a:t>in </a:t>
            </a:r>
            <a:r>
              <a:rPr lang="en-US" dirty="0" smtClean="0"/>
              <a:t>an economically depressed time. </a:t>
            </a:r>
          </a:p>
          <a:p>
            <a:endParaRPr lang="en-US" sz="1600" dirty="0" smtClean="0"/>
          </a:p>
          <a:p>
            <a:endParaRPr lang="en-US" sz="1600"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Road To </a:t>
            </a:r>
            <a:endParaRPr lang="en-US" dirty="0">
              <a:solidFill>
                <a:schemeClr val="accent1"/>
              </a:solidFill>
            </a:endParaRPr>
          </a:p>
        </p:txBody>
      </p:sp>
      <p:sp>
        <p:nvSpPr>
          <p:cNvPr id="5" name="Subtitle 4"/>
          <p:cNvSpPr>
            <a:spLocks noGrp="1"/>
          </p:cNvSpPr>
          <p:nvPr>
            <p:ph type="subTitle" idx="1"/>
          </p:nvPr>
        </p:nvSpPr>
        <p:spPr>
          <a:xfrm>
            <a:off x="1447800" y="4095750"/>
            <a:ext cx="7467600" cy="914400"/>
          </a:xfrm>
        </p:spPr>
        <p:txBody>
          <a:bodyPr>
            <a:normAutofit fontScale="47500" lnSpcReduction="20000"/>
          </a:bodyPr>
          <a:lstStyle/>
          <a:p>
            <a:r>
              <a:rPr lang="en-US" sz="5100" dirty="0" smtClean="0">
                <a:solidFill>
                  <a:srgbClr val="FF0000"/>
                </a:solidFill>
              </a:rPr>
              <a:t>Flipped Classroom is not a “fix” but one of many methods that are used to encourage an active learning environment</a:t>
            </a:r>
            <a:r>
              <a:rPr lang="en-US" dirty="0" smtClean="0"/>
              <a:t>. </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00" y="0"/>
            <a:ext cx="8737600" cy="4095750"/>
          </a:xfrm>
          <a:prstGeom prst="rect">
            <a:avLst/>
          </a:prstGeom>
        </p:spPr>
      </p:pic>
      <p:sp>
        <p:nvSpPr>
          <p:cNvPr id="10" name="TextBox 9"/>
          <p:cNvSpPr txBox="1"/>
          <p:nvPr/>
        </p:nvSpPr>
        <p:spPr>
          <a:xfrm>
            <a:off x="3886202" y="742951"/>
            <a:ext cx="2908297" cy="646331"/>
          </a:xfrm>
          <a:prstGeom prst="rect">
            <a:avLst/>
          </a:prstGeom>
          <a:noFill/>
        </p:spPr>
        <p:txBody>
          <a:bodyPr wrap="none" rtlCol="0">
            <a:spAutoFit/>
          </a:bodyPr>
          <a:lstStyle/>
          <a:p>
            <a:r>
              <a:rPr lang="en-US" sz="3600" b="1" dirty="0" smtClean="0"/>
              <a:t>It Takes Work!</a:t>
            </a:r>
            <a:endParaRPr lang="en-US" sz="3600" b="1" dirty="0"/>
          </a:p>
        </p:txBody>
      </p:sp>
    </p:spTree>
    <p:extLst>
      <p:ext uri="{BB962C8B-B14F-4D97-AF65-F5344CB8AC3E}">
        <p14:creationId xmlns:p14="http://schemas.microsoft.com/office/powerpoint/2010/main" val="3770450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gradFill>
          <a:gsLst>
            <a:gs pos="39999">
              <a:schemeClr val="bg1">
                <a:lumMod val="85000"/>
              </a:schemeClr>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28600" y="133351"/>
            <a:ext cx="8610600" cy="536972"/>
          </a:xfrm>
        </p:spPr>
        <p:txBody>
          <a:bodyPr>
            <a:normAutofit fontScale="90000"/>
          </a:bodyPr>
          <a:lstStyle/>
          <a:p>
            <a:r>
              <a:rPr lang="en-US" dirty="0" smtClean="0">
                <a:solidFill>
                  <a:srgbClr val="C00000"/>
                </a:solidFill>
              </a:rPr>
              <a:t>Basic Principle of Flipped Classrooms</a:t>
            </a:r>
            <a:endParaRPr lang="en-US" dirty="0">
              <a:solidFill>
                <a:srgbClr val="C00000"/>
              </a:solidFill>
            </a:endParaRPr>
          </a:p>
        </p:txBody>
      </p:sp>
      <p:sp>
        <p:nvSpPr>
          <p:cNvPr id="5" name="Content Placeholder 4"/>
          <p:cNvSpPr>
            <a:spLocks noGrp="1"/>
          </p:cNvSpPr>
          <p:nvPr>
            <p:ph idx="1"/>
          </p:nvPr>
        </p:nvSpPr>
        <p:spPr>
          <a:xfrm>
            <a:off x="0" y="742951"/>
            <a:ext cx="8077200" cy="3699272"/>
          </a:xfrm>
        </p:spPr>
        <p:txBody>
          <a:bodyPr/>
          <a:lstStyle/>
          <a:p>
            <a:r>
              <a:rPr lang="en-US" b="1" dirty="0" smtClean="0">
                <a:solidFill>
                  <a:srgbClr val="7030A0"/>
                </a:solidFill>
              </a:rPr>
              <a:t>What is traditionally done in the class is now done at home</a:t>
            </a:r>
          </a:p>
          <a:p>
            <a:r>
              <a:rPr lang="en-US" b="1" dirty="0" smtClean="0">
                <a:solidFill>
                  <a:srgbClr val="7030A0"/>
                </a:solidFill>
              </a:rPr>
              <a:t>and what is done at home can be done in the classroom</a:t>
            </a:r>
          </a:p>
          <a:p>
            <a:endParaRPr lang="en-US" b="1" dirty="0" smtClean="0">
              <a:solidFill>
                <a:srgbClr val="7030A0"/>
              </a:solidFill>
            </a:endParaRPr>
          </a:p>
          <a:p>
            <a:r>
              <a:rPr lang="en-US" b="1" dirty="0" smtClean="0">
                <a:solidFill>
                  <a:srgbClr val="7030A0"/>
                </a:solidFill>
              </a:rPr>
              <a:t>But it really isn’t that simple </a:t>
            </a:r>
            <a:r>
              <a:rPr lang="en-US" b="1" dirty="0" smtClean="0">
                <a:solidFill>
                  <a:srgbClr val="7030A0"/>
                </a:solidFill>
                <a:sym typeface="Wingdings" pitchFamily="2" charset="2"/>
              </a:rPr>
              <a:t></a:t>
            </a:r>
          </a:p>
          <a:p>
            <a:r>
              <a:rPr lang="en-US" b="1" dirty="0" smtClean="0">
                <a:solidFill>
                  <a:srgbClr val="7030A0"/>
                </a:solidFill>
                <a:sym typeface="Wingdings" pitchFamily="2" charset="2"/>
              </a:rPr>
              <a:t>	</a:t>
            </a:r>
            <a:endParaRPr lang="en-US" b="1" dirty="0">
              <a:solidFill>
                <a:srgbClr val="7030A0"/>
              </a:solidFill>
            </a:endParaRPr>
          </a:p>
        </p:txBody>
      </p:sp>
      <p:pic>
        <p:nvPicPr>
          <p:cNvPr id="8" name="Picture 7" descr="lets_get_to_b_500_clr_9335.gif"/>
          <p:cNvPicPr>
            <a:picLocks noChangeAspect="1"/>
          </p:cNvPicPr>
          <p:nvPr/>
        </p:nvPicPr>
        <p:blipFill>
          <a:blip r:embed="rId3" cstate="print"/>
          <a:stretch>
            <a:fillRect/>
          </a:stretch>
        </p:blipFill>
        <p:spPr>
          <a:xfrm>
            <a:off x="4648200" y="1047750"/>
            <a:ext cx="4762500" cy="3810000"/>
          </a:xfrm>
          <a:prstGeom prst="rect">
            <a:avLst/>
          </a:prstGeom>
        </p:spPr>
      </p:pic>
      <p:sp>
        <p:nvSpPr>
          <p:cNvPr id="9" name="TextBox 8"/>
          <p:cNvSpPr txBox="1"/>
          <p:nvPr/>
        </p:nvSpPr>
        <p:spPr>
          <a:xfrm>
            <a:off x="0" y="2800350"/>
            <a:ext cx="5293822" cy="646331"/>
          </a:xfrm>
          <a:prstGeom prst="rect">
            <a:avLst/>
          </a:prstGeom>
          <a:noFill/>
        </p:spPr>
        <p:txBody>
          <a:bodyPr wrap="none" rtlCol="0">
            <a:spAutoFit/>
          </a:bodyPr>
          <a:lstStyle/>
          <a:p>
            <a:r>
              <a:rPr lang="en-US" b="1" dirty="0" smtClean="0"/>
              <a:t>This method is well thought out before using—</a:t>
            </a:r>
          </a:p>
          <a:p>
            <a:r>
              <a:rPr lang="en-US" b="1" dirty="0" smtClean="0"/>
              <a:t>  and uses both summative and formative assessment</a:t>
            </a:r>
            <a:endParaRPr lang="en-US" b="1" dirty="0"/>
          </a:p>
        </p:txBody>
      </p:sp>
      <p:sp>
        <p:nvSpPr>
          <p:cNvPr id="10" name="Rounded Rectangle 9"/>
          <p:cNvSpPr/>
          <p:nvPr/>
        </p:nvSpPr>
        <p:spPr>
          <a:xfrm>
            <a:off x="1447800" y="4019550"/>
            <a:ext cx="22098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It’s Not a Magic Bullet</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33350"/>
            <a:ext cx="6324600" cy="993321"/>
          </a:xfrm>
        </p:spPr>
        <p:txBody>
          <a:bodyPr>
            <a:normAutofit fontScale="90000"/>
          </a:bodyPr>
          <a:lstStyle/>
          <a:p>
            <a:pPr algn="ctr"/>
            <a:r>
              <a:rPr lang="en-US" sz="2800" dirty="0" smtClean="0">
                <a:solidFill>
                  <a:schemeClr val="accent1"/>
                </a:solidFill>
              </a:rPr>
              <a:t>There are Many Ways to Flip </a:t>
            </a:r>
            <a:br>
              <a:rPr lang="en-US" sz="2800" dirty="0" smtClean="0">
                <a:solidFill>
                  <a:schemeClr val="accent1"/>
                </a:solidFill>
              </a:rPr>
            </a:br>
            <a:r>
              <a:rPr lang="en-US" sz="2800" dirty="0" smtClean="0">
                <a:solidFill>
                  <a:schemeClr val="accent1"/>
                </a:solidFill>
              </a:rPr>
              <a:t>Your Classroom</a:t>
            </a:r>
            <a:br>
              <a:rPr lang="en-US" sz="2800" dirty="0" smtClean="0">
                <a:solidFill>
                  <a:schemeClr val="accent1"/>
                </a:solidFill>
              </a:rPr>
            </a:br>
            <a:r>
              <a:rPr lang="en-US" sz="2800" dirty="0" smtClean="0"/>
              <a:t>and PowerPoint 2008 (Mac)**</a:t>
            </a:r>
          </a:p>
        </p:txBody>
      </p:sp>
      <p:sp>
        <p:nvSpPr>
          <p:cNvPr id="7" name="Content Placeholder 6"/>
          <p:cNvSpPr>
            <a:spLocks noGrp="1"/>
          </p:cNvSpPr>
          <p:nvPr>
            <p:ph idx="1"/>
          </p:nvPr>
        </p:nvSpPr>
        <p:spPr>
          <a:xfrm>
            <a:off x="2521350" y="926700"/>
            <a:ext cx="4876800" cy="400050"/>
          </a:xfrm>
        </p:spPr>
        <p:txBody>
          <a:bodyPr>
            <a:normAutofit/>
          </a:bodyPr>
          <a:lstStyle/>
          <a:p>
            <a:pPr>
              <a:buNone/>
            </a:pPr>
            <a:r>
              <a:rPr lang="en-US" dirty="0" smtClean="0"/>
              <a:t>Cross-Platform Compatibility</a:t>
            </a:r>
            <a:endParaRPr lang="en-US" dirty="0"/>
          </a:p>
        </p:txBody>
      </p:sp>
      <p:sp>
        <p:nvSpPr>
          <p:cNvPr id="6" name="TextBox 5"/>
          <p:cNvSpPr txBox="1"/>
          <p:nvPr/>
        </p:nvSpPr>
        <p:spPr>
          <a:xfrm>
            <a:off x="1447800" y="819150"/>
            <a:ext cx="7696200" cy="4247317"/>
          </a:xfrm>
          <a:prstGeom prst="rect">
            <a:avLst/>
          </a:prstGeom>
          <a:noFill/>
        </p:spPr>
        <p:txBody>
          <a:bodyPr wrap="square" rtlCol="0">
            <a:spAutoFit/>
          </a:bodyPr>
          <a:lstStyle/>
          <a:p>
            <a:pPr>
              <a:buFont typeface="Wingdings" pitchFamily="2" charset="2"/>
              <a:buChar char="Ø"/>
            </a:pPr>
            <a:r>
              <a:rPr lang="en-US" sz="1600" b="1" dirty="0" smtClean="0">
                <a:solidFill>
                  <a:srgbClr val="C00000"/>
                </a:solidFill>
              </a:rPr>
              <a:t> </a:t>
            </a:r>
            <a:r>
              <a:rPr lang="en-US" b="1" dirty="0" smtClean="0">
                <a:solidFill>
                  <a:srgbClr val="C00000"/>
                </a:solidFill>
              </a:rPr>
              <a:t>Don’t think you have to make your own videos—there is much available now on line especially at Khan Academy</a:t>
            </a:r>
          </a:p>
          <a:p>
            <a:pPr>
              <a:buFont typeface="Wingdings" pitchFamily="2" charset="2"/>
              <a:buChar char="Ø"/>
            </a:pPr>
            <a:endParaRPr lang="en-US" b="1" dirty="0" smtClean="0">
              <a:solidFill>
                <a:srgbClr val="C00000"/>
              </a:solidFill>
            </a:endParaRPr>
          </a:p>
          <a:p>
            <a:pPr>
              <a:buFont typeface="Wingdings" pitchFamily="2" charset="2"/>
              <a:buChar char="Ø"/>
            </a:pPr>
            <a:r>
              <a:rPr lang="en-US" b="1" dirty="0" smtClean="0">
                <a:solidFill>
                  <a:srgbClr val="C00000"/>
                </a:solidFill>
              </a:rPr>
              <a:t>Takes time to plan on what “parts” of your content/classroom you want to flip—not everything fits with flipping”</a:t>
            </a:r>
          </a:p>
          <a:p>
            <a:pPr>
              <a:buFont typeface="Wingdings" pitchFamily="2" charset="2"/>
              <a:buChar char="Ø"/>
            </a:pPr>
            <a:endParaRPr lang="en-US" b="1" dirty="0" smtClean="0">
              <a:solidFill>
                <a:srgbClr val="C00000"/>
              </a:solidFill>
            </a:endParaRPr>
          </a:p>
          <a:p>
            <a:pPr>
              <a:buFont typeface="Wingdings" pitchFamily="2" charset="2"/>
              <a:buChar char="Ø"/>
            </a:pPr>
            <a:r>
              <a:rPr lang="en-US" b="1" dirty="0" smtClean="0">
                <a:solidFill>
                  <a:srgbClr val="C00000"/>
                </a:solidFill>
              </a:rPr>
              <a:t>Find Help (like this series </a:t>
            </a:r>
            <a:r>
              <a:rPr lang="en-US" b="1" dirty="0" smtClean="0">
                <a:solidFill>
                  <a:srgbClr val="C00000"/>
                </a:solidFill>
                <a:sym typeface="Wingdings" pitchFamily="2" charset="2"/>
              </a:rPr>
              <a:t>) or a partner to work with to help you on this journey</a:t>
            </a:r>
          </a:p>
          <a:p>
            <a:endParaRPr lang="en-US" b="1" dirty="0" smtClean="0">
              <a:solidFill>
                <a:srgbClr val="C00000"/>
              </a:solidFill>
              <a:sym typeface="Wingdings" pitchFamily="2" charset="2"/>
            </a:endParaRPr>
          </a:p>
          <a:p>
            <a:pPr>
              <a:buFont typeface="Wingdings" pitchFamily="2" charset="2"/>
              <a:buChar char="Ø"/>
            </a:pPr>
            <a:r>
              <a:rPr lang="en-US" b="1" dirty="0" smtClean="0">
                <a:solidFill>
                  <a:srgbClr val="C00000"/>
                </a:solidFill>
                <a:sym typeface="Wingdings" pitchFamily="2" charset="2"/>
              </a:rPr>
              <a:t>Find out what is the “best” way to access your students—what access to they have at home, do some need to have the information “burned” on a disc, do all have the capability of Elluminate, etc?</a:t>
            </a:r>
          </a:p>
          <a:p>
            <a:pPr>
              <a:buFont typeface="Wingdings" pitchFamily="2" charset="2"/>
              <a:buChar char="Ø"/>
            </a:pPr>
            <a:endParaRPr lang="en-US" b="1" dirty="0" smtClean="0">
              <a:solidFill>
                <a:srgbClr val="C00000"/>
              </a:solidFill>
              <a:sym typeface="Wingdings" pitchFamily="2" charset="2"/>
            </a:endParaRPr>
          </a:p>
          <a:p>
            <a:pPr>
              <a:buFont typeface="Wingdings" pitchFamily="2" charset="2"/>
              <a:buChar char="Ø"/>
            </a:pPr>
            <a:r>
              <a:rPr lang="en-US" b="1" dirty="0" smtClean="0">
                <a:solidFill>
                  <a:srgbClr val="C00000"/>
                </a:solidFill>
                <a:sym typeface="Wingdings" pitchFamily="2" charset="2"/>
              </a:rPr>
              <a:t>Find a way to engage students in the videos, not just “listening” to lectures on tapes. Should follow by some sort of discussion questions, etc.</a:t>
            </a:r>
            <a:endParaRPr lang="en-US" b="1" dirty="0" smtClean="0">
              <a:solidFill>
                <a:srgbClr val="C00000"/>
              </a:solidFill>
            </a:endParaRPr>
          </a:p>
        </p:txBody>
      </p:sp>
      <p:sp>
        <p:nvSpPr>
          <p:cNvPr id="8" name="TextBox 7"/>
          <p:cNvSpPr txBox="1"/>
          <p:nvPr/>
        </p:nvSpPr>
        <p:spPr>
          <a:xfrm>
            <a:off x="6934200" y="1737540"/>
            <a:ext cx="1905000" cy="461665"/>
          </a:xfrm>
          <a:prstGeom prst="rect">
            <a:avLst/>
          </a:prstGeom>
          <a:noFill/>
        </p:spPr>
        <p:txBody>
          <a:bodyPr wrap="square" rtlCol="0">
            <a:spAutoFit/>
          </a:bodyPr>
          <a:lstStyle/>
          <a:p>
            <a:r>
              <a:rPr lang="en-US" sz="1200" dirty="0" smtClean="0">
                <a:solidFill>
                  <a:schemeClr val="bg1"/>
                </a:solidFill>
              </a:rPr>
              <a:t>**</a:t>
            </a:r>
            <a:endParaRPr lang="en-US" sz="1200" b="1" dirty="0" smtClean="0">
              <a:solidFill>
                <a:schemeClr val="bg2"/>
              </a:solidFill>
            </a:endParaRPr>
          </a:p>
          <a:p>
            <a:r>
              <a:rPr lang="en-US" sz="1200" dirty="0" smtClean="0">
                <a:solidFill>
                  <a:schemeClr val="bg1"/>
                </a:solidFill>
              </a:rPr>
              <a:t>Flip4Mac  is a WMV video</a:t>
            </a:r>
          </a:p>
        </p:txBody>
      </p:sp>
      <p:sp>
        <p:nvSpPr>
          <p:cNvPr id="9" name="TextBox 8"/>
          <p:cNvSpPr txBox="1"/>
          <p:nvPr/>
        </p:nvSpPr>
        <p:spPr>
          <a:xfrm>
            <a:off x="4823750" y="1737539"/>
            <a:ext cx="2057400" cy="338554"/>
          </a:xfrm>
          <a:prstGeom prst="rect">
            <a:avLst/>
          </a:prstGeom>
          <a:noFill/>
        </p:spPr>
        <p:txBody>
          <a:bodyPr wrap="square" rtlCol="0">
            <a:spAutoFit/>
          </a:bodyPr>
          <a:lstStyle/>
          <a:p>
            <a:r>
              <a:rPr lang="en-US" sz="1600" dirty="0" smtClean="0">
                <a:solidFill>
                  <a:schemeClr val="bg1"/>
                </a:solidFill>
              </a:rPr>
              <a:t>*</a:t>
            </a:r>
            <a:endParaRPr lang="en-US" sz="1200" b="1" dirty="0" smtClean="0">
              <a:solidFill>
                <a:schemeClr val="bg2"/>
              </a:solidFill>
            </a:endParaRPr>
          </a:p>
        </p:txBody>
      </p:sp>
      <p:pic>
        <p:nvPicPr>
          <p:cNvPr id="10" name="Picture 9" descr="bright_idea_PA_500_clr_2300.gif"/>
          <p:cNvPicPr>
            <a:picLocks noChangeAspect="1"/>
          </p:cNvPicPr>
          <p:nvPr/>
        </p:nvPicPr>
        <p:blipFill>
          <a:blip r:embed="rId2" cstate="print"/>
          <a:stretch>
            <a:fillRect/>
          </a:stretch>
        </p:blipFill>
        <p:spPr>
          <a:xfrm>
            <a:off x="-228600" y="-476250"/>
            <a:ext cx="1952625" cy="4762500"/>
          </a:xfrm>
          <a:prstGeom prst="rect">
            <a:avLst/>
          </a:prstGeom>
        </p:spPr>
      </p:pic>
    </p:spTree>
    <p:extLst>
      <p:ext uri="{BB962C8B-B14F-4D97-AF65-F5344CB8AC3E}">
        <p14:creationId xmlns:p14="http://schemas.microsoft.com/office/powerpoint/2010/main" val="39108786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Starter </a:t>
            </a:r>
            <a:r>
              <a:rPr lang="en-US" dirty="0" smtClean="0"/>
              <a:t>Resources</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0451" y="361944"/>
            <a:ext cx="7620000" cy="4876814"/>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8400" y="3400426"/>
            <a:ext cx="1600084" cy="1743075"/>
          </a:xfrm>
          <a:prstGeom prst="rect">
            <a:avLst/>
          </a:prstGeom>
        </p:spPr>
      </p:pic>
      <p:sp>
        <p:nvSpPr>
          <p:cNvPr id="10" name="TextBox 9"/>
          <p:cNvSpPr txBox="1"/>
          <p:nvPr/>
        </p:nvSpPr>
        <p:spPr>
          <a:xfrm>
            <a:off x="3733802" y="895350"/>
            <a:ext cx="2376163" cy="1754326"/>
          </a:xfrm>
          <a:prstGeom prst="rect">
            <a:avLst/>
          </a:prstGeom>
          <a:noFill/>
        </p:spPr>
        <p:txBody>
          <a:bodyPr wrap="none" rtlCol="0">
            <a:spAutoFit/>
          </a:bodyPr>
          <a:lstStyle/>
          <a:p>
            <a:r>
              <a:rPr lang="en-US" dirty="0" smtClean="0"/>
              <a:t>YouTube – 1mi.</a:t>
            </a:r>
          </a:p>
          <a:p>
            <a:r>
              <a:rPr lang="en-US" dirty="0" smtClean="0"/>
              <a:t>Khan Academy – 2.0 mi</a:t>
            </a:r>
          </a:p>
          <a:p>
            <a:r>
              <a:rPr lang="en-US" dirty="0" smtClean="0"/>
              <a:t>CK-12 – 2.5 mi</a:t>
            </a:r>
            <a:endParaRPr lang="en-US" dirty="0" smtClean="0"/>
          </a:p>
          <a:p>
            <a:r>
              <a:rPr lang="en-US" dirty="0" err="1" smtClean="0"/>
              <a:t>HippaCampus</a:t>
            </a:r>
            <a:r>
              <a:rPr lang="en-US" dirty="0" smtClean="0"/>
              <a:t> – 3.0 mi</a:t>
            </a:r>
          </a:p>
          <a:p>
            <a:r>
              <a:rPr lang="en-US" dirty="0" err="1" smtClean="0"/>
              <a:t>EdPuzzle</a:t>
            </a:r>
            <a:r>
              <a:rPr lang="en-US" dirty="0" smtClean="0"/>
              <a:t> – 4.0 mi</a:t>
            </a:r>
            <a:endParaRPr lang="en-US" dirty="0" smtClean="0"/>
          </a:p>
          <a:p>
            <a:endParaRPr lang="en-US" dirty="0"/>
          </a:p>
        </p:txBody>
      </p:sp>
      <p:sp>
        <p:nvSpPr>
          <p:cNvPr id="11" name="TextBox 10"/>
          <p:cNvSpPr txBox="1"/>
          <p:nvPr/>
        </p:nvSpPr>
        <p:spPr>
          <a:xfrm>
            <a:off x="3962400" y="2800351"/>
            <a:ext cx="3886200" cy="1200329"/>
          </a:xfrm>
          <a:prstGeom prst="rect">
            <a:avLst/>
          </a:prstGeom>
          <a:noFill/>
        </p:spPr>
        <p:txBody>
          <a:bodyPr wrap="square" rtlCol="0">
            <a:spAutoFit/>
          </a:bodyPr>
          <a:lstStyle/>
          <a:p>
            <a:r>
              <a:rPr lang="en-US" dirty="0" smtClean="0">
                <a:solidFill>
                  <a:schemeClr val="bg1"/>
                </a:solidFill>
              </a:rPr>
              <a:t>Advantages:  Using technology to give students control of their interactions which has a positive effect on student learning</a:t>
            </a:r>
            <a:endParaRPr lang="en-US" dirty="0">
              <a:solidFill>
                <a:schemeClr val="bg1"/>
              </a:solidFill>
            </a:endParaRPr>
          </a:p>
        </p:txBody>
      </p:sp>
    </p:spTree>
    <p:extLst>
      <p:ext uri="{BB962C8B-B14F-4D97-AF65-F5344CB8AC3E}">
        <p14:creationId xmlns:p14="http://schemas.microsoft.com/office/powerpoint/2010/main" val="30665399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Problems:</a:t>
            </a:r>
            <a:endParaRPr lang="en-US" dirty="0"/>
          </a:p>
        </p:txBody>
      </p:sp>
      <p:sp>
        <p:nvSpPr>
          <p:cNvPr id="3" name="Content Placeholder 2"/>
          <p:cNvSpPr>
            <a:spLocks noGrp="1"/>
          </p:cNvSpPr>
          <p:nvPr>
            <p:ph idx="1"/>
          </p:nvPr>
        </p:nvSpPr>
        <p:spPr/>
        <p:txBody>
          <a:bodyPr/>
          <a:lstStyle/>
          <a:p>
            <a:pPr>
              <a:buFont typeface="Wingdings" pitchFamily="2" charset="2"/>
              <a:buChar char="v"/>
            </a:pPr>
            <a:r>
              <a:rPr lang="en-US" dirty="0" smtClean="0"/>
              <a:t>We don’t know what to do with the extra time if we do not lecture in the class.</a:t>
            </a:r>
          </a:p>
          <a:p>
            <a:pPr>
              <a:buFont typeface="Wingdings" pitchFamily="2" charset="2"/>
              <a:buChar char="v"/>
            </a:pPr>
            <a:r>
              <a:rPr lang="en-US" dirty="0" smtClean="0"/>
              <a:t>How we teach changes considerably</a:t>
            </a:r>
          </a:p>
          <a:p>
            <a:pPr>
              <a:buFont typeface="Wingdings" pitchFamily="2" charset="2"/>
              <a:buChar char="v"/>
            </a:pPr>
            <a:r>
              <a:rPr lang="en-US" dirty="0" smtClean="0"/>
              <a:t>Time is needed to develop the videos and discussions as well as activities that will be done in the classroom</a:t>
            </a:r>
          </a:p>
          <a:p>
            <a:pPr>
              <a:buFont typeface="Wingdings" pitchFamily="2" charset="2"/>
              <a:buChar char="v"/>
            </a:pPr>
            <a:r>
              <a:rPr lang="en-US" dirty="0" smtClean="0"/>
              <a:t>To “do what you want with the time in classroom” is not enough to help teachers know what to do!</a:t>
            </a:r>
          </a:p>
          <a:p>
            <a:endParaRPr lang="en-US" dirty="0" smtClean="0"/>
          </a:p>
          <a:p>
            <a:endParaRPr lang="en-US" dirty="0" smtClean="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252" y="3028951"/>
            <a:ext cx="3529949" cy="2581275"/>
          </a:xfrm>
          <a:prstGeom prst="rect">
            <a:avLst/>
          </a:prstGeom>
        </p:spPr>
      </p:pic>
      <p:sp>
        <p:nvSpPr>
          <p:cNvPr id="8" name="TextBox 7"/>
          <p:cNvSpPr txBox="1"/>
          <p:nvPr/>
        </p:nvSpPr>
        <p:spPr>
          <a:xfrm>
            <a:off x="2667002" y="3714750"/>
            <a:ext cx="3474681" cy="369332"/>
          </a:xfrm>
          <a:prstGeom prst="rect">
            <a:avLst/>
          </a:prstGeom>
          <a:noFill/>
        </p:spPr>
        <p:txBody>
          <a:bodyPr wrap="square" rtlCol="0">
            <a:spAutoFit/>
          </a:bodyPr>
          <a:lstStyle/>
          <a:p>
            <a:r>
              <a:rPr lang="en-US" b="1" dirty="0" smtClean="0">
                <a:solidFill>
                  <a:srgbClr val="FF0000"/>
                </a:solidFill>
              </a:rPr>
              <a:t>More on this in future classes </a:t>
            </a:r>
            <a:r>
              <a:rPr lang="en-US" b="1" dirty="0" smtClean="0">
                <a:solidFill>
                  <a:srgbClr val="FF0000"/>
                </a:solidFill>
                <a:sym typeface="Wingdings" pitchFamily="2" charset="2"/>
              </a:rPr>
              <a:t></a:t>
            </a:r>
            <a:endParaRPr lang="en-US" b="1" dirty="0">
              <a:solidFill>
                <a:srgbClr val="FF0000"/>
              </a:solidFill>
            </a:endParaRPr>
          </a:p>
        </p:txBody>
      </p:sp>
    </p:spTree>
    <p:extLst>
      <p:ext uri="{BB962C8B-B14F-4D97-AF65-F5344CB8AC3E}">
        <p14:creationId xmlns:p14="http://schemas.microsoft.com/office/powerpoint/2010/main" val="2758505461"/>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senterMedia.com Animated Layout">
  <a:themeElements>
    <a:clrScheme name="Custom 8">
      <a:dk1>
        <a:sysClr val="windowText" lastClr="000000"/>
      </a:dk1>
      <a:lt1>
        <a:sysClr val="window" lastClr="FFFFFF"/>
      </a:lt1>
      <a:dk2>
        <a:srgbClr val="564B3C"/>
      </a:dk2>
      <a:lt2>
        <a:srgbClr val="ECEDD1"/>
      </a:lt2>
      <a:accent1>
        <a:srgbClr val="7AB800"/>
      </a:accent1>
      <a:accent2>
        <a:srgbClr val="0D9E00"/>
      </a:accent2>
      <a:accent3>
        <a:srgbClr val="A4AEB5"/>
      </a:accent3>
      <a:accent4>
        <a:srgbClr val="51626F"/>
      </a:accent4>
      <a:accent5>
        <a:srgbClr val="7A7628"/>
      </a:accent5>
      <a:accent6>
        <a:srgbClr val="B7B35B"/>
      </a:accent6>
      <a:hlink>
        <a:srgbClr val="00B0F0"/>
      </a:hlink>
      <a:folHlink>
        <a:srgbClr val="0070C0"/>
      </a:folHlink>
    </a:clrScheme>
    <a:fontScheme name="reflective ball">
      <a:majorFont>
        <a:latin typeface="Franklin Gothic Heavy"/>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esenterMedia.com Static Theme">
  <a:themeElements>
    <a:clrScheme name="Custom 8">
      <a:dk1>
        <a:sysClr val="windowText" lastClr="000000"/>
      </a:dk1>
      <a:lt1>
        <a:sysClr val="window" lastClr="FFFFFF"/>
      </a:lt1>
      <a:dk2>
        <a:srgbClr val="564B3C"/>
      </a:dk2>
      <a:lt2>
        <a:srgbClr val="ECEDD1"/>
      </a:lt2>
      <a:accent1>
        <a:srgbClr val="7AB800"/>
      </a:accent1>
      <a:accent2>
        <a:srgbClr val="0D9E00"/>
      </a:accent2>
      <a:accent3>
        <a:srgbClr val="A4AEB5"/>
      </a:accent3>
      <a:accent4>
        <a:srgbClr val="51626F"/>
      </a:accent4>
      <a:accent5>
        <a:srgbClr val="7A7628"/>
      </a:accent5>
      <a:accent6>
        <a:srgbClr val="B7B35B"/>
      </a:accent6>
      <a:hlink>
        <a:srgbClr val="00B0F0"/>
      </a:hlink>
      <a:folHlink>
        <a:srgbClr val="0070C0"/>
      </a:folHlink>
    </a:clrScheme>
    <a:fontScheme name="reflective ball">
      <a:majorFont>
        <a:latin typeface="Franklin Gothic Heavy"/>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4283</TotalTime>
  <Words>1125</Words>
  <Application>Microsoft Office PowerPoint</Application>
  <PresentationFormat>On-screen Show (16:9)</PresentationFormat>
  <Paragraphs>140</Paragraphs>
  <Slides>15</Slides>
  <Notes>7</Notes>
  <HiddenSlides>0</HiddenSlides>
  <MMClips>1</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PresenterMedia.com Animated Layout</vt:lpstr>
      <vt:lpstr>PresenterMedia.com Static Theme</vt:lpstr>
      <vt:lpstr>FLIPPED</vt:lpstr>
      <vt:lpstr>Today</vt:lpstr>
      <vt:lpstr>PowerPoint Presentation</vt:lpstr>
      <vt:lpstr>Who are our students?</vt:lpstr>
      <vt:lpstr>Road To </vt:lpstr>
      <vt:lpstr>Basic Principle of Flipped Classrooms</vt:lpstr>
      <vt:lpstr>There are Many Ways to Flip  Your Classroom and PowerPoint 2008 (Mac)**</vt:lpstr>
      <vt:lpstr>Starter Resources</vt:lpstr>
      <vt:lpstr>Problems:</vt:lpstr>
      <vt:lpstr>       The Flipped Classroom Model?</vt:lpstr>
      <vt:lpstr>Comparison Traditional to Flipped</vt:lpstr>
      <vt:lpstr>Flipping</vt:lpstr>
      <vt:lpstr>Why You Should Not Change--If</vt:lpstr>
      <vt:lpstr>What’s Next?</vt:lpstr>
      <vt:lpstr>Questions? More Information?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PresenterMedia.com</dc:creator>
  <cp:lastModifiedBy>user</cp:lastModifiedBy>
  <cp:revision>44</cp:revision>
  <dcterms:created xsi:type="dcterms:W3CDTF">2010-10-20T20:28:13Z</dcterms:created>
  <dcterms:modified xsi:type="dcterms:W3CDTF">2015-03-02T18:30:00Z</dcterms:modified>
</cp:coreProperties>
</file>